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media/image17.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95" r:id="rId5"/>
    <p:sldId id="296" r:id="rId6"/>
    <p:sldId id="297" r:id="rId7"/>
    <p:sldId id="298" r:id="rId8"/>
    <p:sldId id="299" r:id="rId9"/>
    <p:sldId id="300" r:id="rId10"/>
    <p:sldId id="259" r:id="rId11"/>
    <p:sldId id="301" r:id="rId12"/>
    <p:sldId id="260" r:id="rId13"/>
    <p:sldId id="292" r:id="rId14"/>
    <p:sldId id="302" r:id="rId15"/>
    <p:sldId id="303" r:id="rId16"/>
    <p:sldId id="319" r:id="rId17"/>
    <p:sldId id="304" r:id="rId18"/>
    <p:sldId id="305" r:id="rId19"/>
    <p:sldId id="320" r:id="rId20"/>
    <p:sldId id="321" r:id="rId21"/>
    <p:sldId id="322" r:id="rId22"/>
    <p:sldId id="323" r:id="rId23"/>
    <p:sldId id="324" r:id="rId24"/>
    <p:sldId id="325" r:id="rId25"/>
    <p:sldId id="306" r:id="rId26"/>
    <p:sldId id="326" r:id="rId27"/>
    <p:sldId id="327" r:id="rId28"/>
    <p:sldId id="328" r:id="rId29"/>
    <p:sldId id="329" r:id="rId30"/>
    <p:sldId id="330" r:id="rId31"/>
    <p:sldId id="307" r:id="rId32"/>
    <p:sldId id="308" r:id="rId33"/>
    <p:sldId id="309" r:id="rId34"/>
    <p:sldId id="310" r:id="rId35"/>
    <p:sldId id="284" r:id="rId36"/>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54" y="48"/>
      </p:cViewPr>
      <p:guideLst/>
    </p:cSldViewPr>
  </p:slideViewPr>
  <p:notesTextViewPr>
    <p:cViewPr>
      <p:scale>
        <a:sx n="1" d="1"/>
        <a:sy n="1" d="1"/>
      </p:scale>
      <p:origin x="0" y="0"/>
    </p:cViewPr>
  </p:notesTextViewPr>
  <p:sorterViewPr>
    <p:cViewPr varScale="1">
      <p:scale>
        <a:sx n="100" d="100"/>
        <a:sy n="100" d="100"/>
      </p:scale>
      <p:origin x="0" y="-85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44" name="PlaceHolder 2"/>
          <p:cNvSpPr>
            <a:spLocks noGrp="1"/>
          </p:cNvSpPr>
          <p:nvPr>
            <p:ph type="body"/>
          </p:nvPr>
        </p:nvSpPr>
        <p:spPr>
          <a:xfrm>
            <a:off x="609480" y="160020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5" name="PlaceHolder 3"/>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47"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8"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9"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50" name="PlaceHolder 5"/>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52"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53" name="PlaceHolder 3"/>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pic>
        <p:nvPicPr>
          <p:cNvPr id="154" name="Picture 153"/>
          <p:cNvPicPr/>
          <p:nvPr/>
        </p:nvPicPr>
        <p:blipFill>
          <a:blip r:embed="rId2"/>
          <a:stretch/>
        </p:blipFill>
        <p:spPr>
          <a:xfrm>
            <a:off x="3259080" y="1599840"/>
            <a:ext cx="5672520" cy="4525560"/>
          </a:xfrm>
          <a:prstGeom prst="rect">
            <a:avLst/>
          </a:prstGeom>
          <a:ln>
            <a:noFill/>
          </a:ln>
        </p:spPr>
      </p:pic>
      <p:pic>
        <p:nvPicPr>
          <p:cNvPr id="155" name="Picture 154"/>
          <p:cNvPicPr/>
          <p:nvPr/>
        </p:nvPicPr>
        <p:blipFill>
          <a:blip r:embed="rId2"/>
          <a:stretch/>
        </p:blipFill>
        <p:spPr>
          <a:xfrm>
            <a:off x="3259080" y="1599840"/>
            <a:ext cx="567252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Slide">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21" name="PlaceHolder 2"/>
          <p:cNvSpPr>
            <a:spLocks noGrp="1"/>
          </p:cNvSpPr>
          <p:nvPr>
            <p:ph type="subTitle"/>
          </p:nvPr>
        </p:nvSpPr>
        <p:spPr>
          <a:xfrm>
            <a:off x="609480" y="1600200"/>
            <a:ext cx="10972440" cy="452556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23"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itle,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25"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26" name="PlaceHolder 3"/>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Only" preserve="1">
  <p:cSld name="Centered Text">
    <p:spTree>
      <p:nvGrpSpPr>
        <p:cNvPr id="1" name=""/>
        <p:cNvGrpSpPr/>
        <p:nvPr/>
      </p:nvGrpSpPr>
      <p:grpSpPr>
        <a:xfrm>
          <a:off x="0" y="0"/>
          <a:ext cx="0" cy="0"/>
          <a:chOff x="0" y="0"/>
          <a:chExt cx="0" cy="0"/>
        </a:xfrm>
      </p:grpSpPr>
      <p:sp>
        <p:nvSpPr>
          <p:cNvPr id="228" name="PlaceHolder 1"/>
          <p:cNvSpPr>
            <a:spLocks noGrp="1"/>
          </p:cNvSpPr>
          <p:nvPr>
            <p:ph type="subTitle"/>
          </p:nvPr>
        </p:nvSpPr>
        <p:spPr>
          <a:xfrm>
            <a:off x="609480" y="277920"/>
            <a:ext cx="10972440" cy="528300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30"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1" name="PlaceHolder 3"/>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2" name="PlaceHolder 4"/>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23" name="PlaceHolder 2"/>
          <p:cNvSpPr>
            <a:spLocks noGrp="1"/>
          </p:cNvSpPr>
          <p:nvPr>
            <p:ph type="subTitle"/>
          </p:nvPr>
        </p:nvSpPr>
        <p:spPr>
          <a:xfrm>
            <a:off x="609480" y="1600200"/>
            <a:ext cx="10972440" cy="452556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34"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5"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6"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OverTx" preserve="1">
  <p:cSld name="Title, 2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38"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9"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0" name="PlaceHolder 4"/>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OverTx" preserve="1">
  <p:cSld name="Title,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42" name="PlaceHolder 2"/>
          <p:cNvSpPr>
            <a:spLocks noGrp="1"/>
          </p:cNvSpPr>
          <p:nvPr>
            <p:ph type="body"/>
          </p:nvPr>
        </p:nvSpPr>
        <p:spPr>
          <a:xfrm>
            <a:off x="609480" y="160020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3" name="PlaceHolder 3"/>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fourObj" preserve="1">
  <p:cSld name="Title, 4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45"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6"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7"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8" name="PlaceHolder 5"/>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itle, 6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50"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51" name="PlaceHolder 3"/>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pic>
        <p:nvPicPr>
          <p:cNvPr id="252" name="Picture 251"/>
          <p:cNvPicPr/>
          <p:nvPr/>
        </p:nvPicPr>
        <p:blipFill>
          <a:blip r:embed="rId2"/>
          <a:stretch/>
        </p:blipFill>
        <p:spPr>
          <a:xfrm>
            <a:off x="3259080" y="1599840"/>
            <a:ext cx="5672520" cy="4525560"/>
          </a:xfrm>
          <a:prstGeom prst="rect">
            <a:avLst/>
          </a:prstGeom>
          <a:ln>
            <a:noFill/>
          </a:ln>
        </p:spPr>
      </p:pic>
      <p:pic>
        <p:nvPicPr>
          <p:cNvPr id="253" name="Picture 252"/>
          <p:cNvPicPr/>
          <p:nvPr/>
        </p:nvPicPr>
        <p:blipFill>
          <a:blip r:embed="rId2"/>
          <a:stretch/>
        </p:blipFill>
        <p:spPr>
          <a:xfrm>
            <a:off x="3259080" y="1599840"/>
            <a:ext cx="567252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25"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27"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28" name="PlaceHolder 3"/>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609480" y="277920"/>
            <a:ext cx="10972440" cy="528300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32"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3" name="PlaceHolder 3"/>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4" name="PlaceHolder 4"/>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36"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7"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8"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40"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1"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2" name="PlaceHolder 4"/>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22" name="CustomShape 1" hidden="1"/>
          <p:cNvSpPr/>
          <p:nvPr/>
        </p:nvSpPr>
        <p:spPr>
          <a:xfrm>
            <a:off x="8836920" y="6429240"/>
            <a:ext cx="380520" cy="209160"/>
          </a:xfrm>
          <a:custGeom>
            <a:avLst/>
            <a:gdLst/>
            <a:ahLst/>
            <a:cxnLst/>
            <a:rect l="l" t="t"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chemeClr val="accent2">
                  <a:gamma/>
                  <a:shade val="87843"/>
                  <a:invGamma/>
                </a:schemeClr>
              </a:gs>
            </a:gsLst>
            <a:lin ang="18900000"/>
          </a:gradFill>
          <a:ln w="9360">
            <a:noFill/>
          </a:ln>
        </p:spPr>
        <p:style>
          <a:lnRef idx="0">
            <a:scrgbClr r="0" g="0" b="0"/>
          </a:lnRef>
          <a:fillRef idx="0">
            <a:scrgbClr r="0" g="0" b="0"/>
          </a:fillRef>
          <a:effectRef idx="0">
            <a:scrgbClr r="0" g="0" b="0"/>
          </a:effectRef>
          <a:fontRef idx="minor"/>
        </p:style>
      </p:sp>
      <p:sp>
        <p:nvSpPr>
          <p:cNvPr id="123" name="CustomShape 2"/>
          <p:cNvSpPr/>
          <p:nvPr/>
        </p:nvSpPr>
        <p:spPr>
          <a:xfrm>
            <a:off x="4320" y="4267080"/>
            <a:ext cx="12187440" cy="2590560"/>
          </a:xfrm>
          <a:custGeom>
            <a:avLst/>
            <a:gdLst/>
            <a:ahLst/>
            <a:cxnLst/>
            <a:rect l="l" t="t" r="r" b="b"/>
            <a:pathLst>
              <a:path w="5740" h="4316">
                <a:moveTo>
                  <a:pt x="5740" y="4316"/>
                </a:moveTo>
                <a:lnTo>
                  <a:pt x="0" y="4316"/>
                </a:lnTo>
                <a:lnTo>
                  <a:pt x="0" y="0"/>
                </a:lnTo>
                <a:lnTo>
                  <a:pt x="5740" y="0"/>
                </a:lnTo>
                <a:lnTo>
                  <a:pt x="5740" y="431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 name="CustomShape 3"/>
          <p:cNvSpPr/>
          <p:nvPr/>
        </p:nvSpPr>
        <p:spPr>
          <a:xfrm>
            <a:off x="7804080" y="6048360"/>
            <a:ext cx="1125720" cy="51876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3" name="CustomShape 4"/>
          <p:cNvSpPr/>
          <p:nvPr/>
        </p:nvSpPr>
        <p:spPr>
          <a:xfrm>
            <a:off x="7888680" y="6095880"/>
            <a:ext cx="956520" cy="436320"/>
          </a:xfrm>
          <a:prstGeom prst="ellipse">
            <a:avLst/>
          </a:pr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 name="CustomShape 5"/>
          <p:cNvSpPr/>
          <p:nvPr/>
        </p:nvSpPr>
        <p:spPr>
          <a:xfrm>
            <a:off x="8007480" y="6146640"/>
            <a:ext cx="727920" cy="328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5" name="CustomShape 6"/>
          <p:cNvSpPr/>
          <p:nvPr/>
        </p:nvSpPr>
        <p:spPr>
          <a:xfrm>
            <a:off x="8092080" y="6184800"/>
            <a:ext cx="554040" cy="25200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 name="CustomShape 7"/>
          <p:cNvSpPr/>
          <p:nvPr/>
        </p:nvSpPr>
        <p:spPr>
          <a:xfrm>
            <a:off x="8164080" y="6226200"/>
            <a:ext cx="406080" cy="1695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7" name="CustomShape 8"/>
          <p:cNvSpPr/>
          <p:nvPr/>
        </p:nvSpPr>
        <p:spPr>
          <a:xfrm>
            <a:off x="7569360" y="5897520"/>
            <a:ext cx="810360" cy="255240"/>
          </a:xfrm>
          <a:custGeom>
            <a:avLst/>
            <a:gdLst/>
            <a:ahLst/>
            <a:cxn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8" name="CustomShape 9"/>
          <p:cNvSpPr/>
          <p:nvPr/>
        </p:nvSpPr>
        <p:spPr>
          <a:xfrm>
            <a:off x="7823160" y="6620040"/>
            <a:ext cx="939600" cy="104400"/>
          </a:xfrm>
          <a:custGeom>
            <a:avLst/>
            <a:gdLst/>
            <a:ahLst/>
            <a:cxn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amma/>
                  <a:shade val="84706"/>
                  <a:invGamma/>
                </a:schemeClr>
              </a:gs>
              <a:gs pos="100000">
                <a:schemeClr val="accent2"/>
              </a:gs>
            </a:gsLst>
            <a:lin ang="18900000"/>
          </a:gradFill>
          <a:ln w="9360">
            <a:noFill/>
          </a:ln>
        </p:spPr>
        <p:style>
          <a:lnRef idx="0">
            <a:scrgbClr r="0" g="0" b="0"/>
          </a:lnRef>
          <a:fillRef idx="0">
            <a:scrgbClr r="0" g="0" b="0"/>
          </a:fillRef>
          <a:effectRef idx="0">
            <a:scrgbClr r="0" g="0" b="0"/>
          </a:effectRef>
          <a:fontRef idx="minor"/>
        </p:style>
      </p:sp>
      <p:sp>
        <p:nvSpPr>
          <p:cNvPr id="9" name="CustomShape 10"/>
          <p:cNvSpPr/>
          <p:nvPr/>
        </p:nvSpPr>
        <p:spPr>
          <a:xfrm>
            <a:off x="7467480" y="6200640"/>
            <a:ext cx="187920" cy="342720"/>
          </a:xfrm>
          <a:custGeom>
            <a:avLst/>
            <a:gdLst/>
            <a:ahLst/>
            <a:cxn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0" name="CustomShape 11"/>
          <p:cNvSpPr/>
          <p:nvPr/>
        </p:nvSpPr>
        <p:spPr>
          <a:xfrm>
            <a:off x="7556400" y="5945040"/>
            <a:ext cx="1587240" cy="731520"/>
          </a:xfrm>
          <a:custGeom>
            <a:avLst/>
            <a:gdLst/>
            <a:ahLst/>
            <a:cxn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1" name="CustomShape 12"/>
          <p:cNvSpPr/>
          <p:nvPr/>
        </p:nvSpPr>
        <p:spPr>
          <a:xfrm>
            <a:off x="8547120" y="5907240"/>
            <a:ext cx="202680" cy="47160"/>
          </a:xfrm>
          <a:custGeom>
            <a:avLst/>
            <a:gdLst/>
            <a:ahLst/>
            <a:cxn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chemeClr val="accent2">
                  <a:gamma/>
                  <a:shade val="87843"/>
                  <a:invGamma/>
                </a:schemeClr>
              </a:gs>
            </a:gsLst>
            <a:lin ang="0"/>
          </a:gradFill>
          <a:ln w="9360">
            <a:noFill/>
          </a:ln>
        </p:spPr>
        <p:style>
          <a:lnRef idx="0">
            <a:scrgbClr r="0" g="0" b="0"/>
          </a:lnRef>
          <a:fillRef idx="0">
            <a:scrgbClr r="0" g="0" b="0"/>
          </a:fillRef>
          <a:effectRef idx="0">
            <a:scrgbClr r="0" g="0" b="0"/>
          </a:effectRef>
          <a:fontRef idx="minor"/>
        </p:style>
      </p:sp>
      <p:sp>
        <p:nvSpPr>
          <p:cNvPr id="12" name="CustomShape 13"/>
          <p:cNvSpPr/>
          <p:nvPr/>
        </p:nvSpPr>
        <p:spPr>
          <a:xfrm>
            <a:off x="8278200" y="6267600"/>
            <a:ext cx="177480" cy="8388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3" name="CustomShape 14"/>
          <p:cNvSpPr/>
          <p:nvPr/>
        </p:nvSpPr>
        <p:spPr>
          <a:xfrm>
            <a:off x="4800600" y="6245280"/>
            <a:ext cx="1350000" cy="597960"/>
          </a:xfrm>
          <a:prstGeom prst="ellipse">
            <a:avLst/>
          </a:prstGeom>
          <a:gradFill>
            <a:gsLst>
              <a:gs pos="0">
                <a:schemeClr val="accent2">
                  <a:gamma/>
                  <a:shade val="87843"/>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4" name="CustomShape 15"/>
          <p:cNvSpPr/>
          <p:nvPr/>
        </p:nvSpPr>
        <p:spPr>
          <a:xfrm>
            <a:off x="4897800" y="6283440"/>
            <a:ext cx="1149120" cy="526680"/>
          </a:xfrm>
          <a:prstGeom prst="ellipse">
            <a:avLst/>
          </a:prstGeom>
          <a:gradFill>
            <a:gsLst>
              <a:gs pos="0">
                <a:schemeClr val="accent2"/>
              </a:gs>
              <a:gs pos="100000">
                <a:schemeClr val="accent2">
                  <a:gamma/>
                  <a:shade val="87843"/>
                  <a:invGamma/>
                </a:schemeClr>
              </a:gs>
            </a:gsLst>
            <a:lin ang="2700000"/>
          </a:gradFill>
          <a:ln w="9360">
            <a:noFill/>
          </a:ln>
        </p:spPr>
        <p:style>
          <a:lnRef idx="0">
            <a:scrgbClr r="0" g="0" b="0"/>
          </a:lnRef>
          <a:fillRef idx="0">
            <a:scrgbClr r="0" g="0" b="0"/>
          </a:fillRef>
          <a:effectRef idx="0">
            <a:scrgbClr r="0" g="0" b="0"/>
          </a:effectRef>
          <a:fontRef idx="minor"/>
        </p:style>
      </p:sp>
      <p:sp>
        <p:nvSpPr>
          <p:cNvPr id="15" name="CustomShape 16"/>
          <p:cNvSpPr/>
          <p:nvPr/>
        </p:nvSpPr>
        <p:spPr>
          <a:xfrm>
            <a:off x="4955040" y="6316560"/>
            <a:ext cx="1060200" cy="474480"/>
          </a:xfrm>
          <a:prstGeom prst="ellipse">
            <a:avLst/>
          </a:prstGeom>
          <a:gradFill>
            <a:gsLst>
              <a:gs pos="0">
                <a:schemeClr val="accent2">
                  <a:gamma/>
                  <a:shade val="90980"/>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6" name="CustomShape 17"/>
          <p:cNvSpPr/>
          <p:nvPr/>
        </p:nvSpPr>
        <p:spPr>
          <a:xfrm>
            <a:off x="5012280" y="6345360"/>
            <a:ext cx="939600" cy="40932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 name="CustomShape 18"/>
          <p:cNvSpPr/>
          <p:nvPr/>
        </p:nvSpPr>
        <p:spPr>
          <a:xfrm>
            <a:off x="5048280" y="6357960"/>
            <a:ext cx="873720" cy="38052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8" name="CustomShape 19"/>
          <p:cNvSpPr/>
          <p:nvPr/>
        </p:nvSpPr>
        <p:spPr>
          <a:xfrm>
            <a:off x="5158440" y="6391440"/>
            <a:ext cx="647280" cy="30456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 name="CustomShape 20"/>
          <p:cNvSpPr/>
          <p:nvPr/>
        </p:nvSpPr>
        <p:spPr>
          <a:xfrm>
            <a:off x="5240880" y="6438960"/>
            <a:ext cx="480240" cy="213840"/>
          </a:xfrm>
          <a:prstGeom prst="ellipse">
            <a:avLst/>
          </a:prstGeom>
          <a:gradFill>
            <a:gsLst>
              <a:gs pos="0">
                <a:schemeClr val="accent2"/>
              </a:gs>
              <a:gs pos="100000">
                <a:schemeClr val="accent2">
                  <a:gamma/>
                  <a:shade val="90980"/>
                  <a:invGamma/>
                </a:schemeClr>
              </a:gs>
            </a:gsLst>
            <a:lin ang="2700000"/>
          </a:gradFill>
          <a:ln w="9360">
            <a:noFill/>
          </a:ln>
        </p:spPr>
        <p:style>
          <a:lnRef idx="0">
            <a:scrgbClr r="0" g="0" b="0"/>
          </a:lnRef>
          <a:fillRef idx="0">
            <a:scrgbClr r="0" g="0" b="0"/>
          </a:fillRef>
          <a:effectRef idx="0">
            <a:scrgbClr r="0" g="0" b="0"/>
          </a:effectRef>
          <a:fontRef idx="minor"/>
        </p:style>
      </p:sp>
      <p:sp>
        <p:nvSpPr>
          <p:cNvPr id="20" name="CustomShape 21"/>
          <p:cNvSpPr/>
          <p:nvPr/>
        </p:nvSpPr>
        <p:spPr>
          <a:xfrm>
            <a:off x="5380560" y="6504120"/>
            <a:ext cx="190080" cy="9504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21" name="CustomShape 22"/>
          <p:cNvSpPr/>
          <p:nvPr/>
        </p:nvSpPr>
        <p:spPr>
          <a:xfrm>
            <a:off x="5471640" y="6067440"/>
            <a:ext cx="950040" cy="294840"/>
          </a:xfrm>
          <a:custGeom>
            <a:avLst/>
            <a:gdLst/>
            <a:ahLst/>
            <a:cxn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2" name="CustomShape 23"/>
          <p:cNvSpPr/>
          <p:nvPr/>
        </p:nvSpPr>
        <p:spPr>
          <a:xfrm>
            <a:off x="4533840" y="6114960"/>
            <a:ext cx="1887840" cy="732960"/>
          </a:xfrm>
          <a:custGeom>
            <a:avLst/>
            <a:gdLst/>
            <a:ahLst/>
            <a:cxn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chemeClr val="accent2">
                  <a:gamma/>
                  <a:shade val="84706"/>
                  <a:invGamma/>
                </a:schemeClr>
              </a:gs>
            </a:gsLst>
            <a:lin ang="2700000"/>
          </a:gradFill>
          <a:ln w="9360">
            <a:noFill/>
          </a:ln>
        </p:spPr>
        <p:style>
          <a:lnRef idx="0">
            <a:scrgbClr r="0" g="0" b="0"/>
          </a:lnRef>
          <a:fillRef idx="0">
            <a:scrgbClr r="0" g="0" b="0"/>
          </a:fillRef>
          <a:effectRef idx="0">
            <a:scrgbClr r="0" g="0" b="0"/>
          </a:effectRef>
          <a:fontRef idx="minor"/>
        </p:style>
      </p:sp>
      <p:sp>
        <p:nvSpPr>
          <p:cNvPr id="23" name="CustomShape 24"/>
          <p:cNvSpPr/>
          <p:nvPr/>
        </p:nvSpPr>
        <p:spPr>
          <a:xfrm>
            <a:off x="4406760" y="6076800"/>
            <a:ext cx="861120" cy="771120"/>
          </a:xfrm>
          <a:custGeom>
            <a:avLst/>
            <a:gdLst/>
            <a:ahLst/>
            <a:cxn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24" name="CustomShape 25"/>
          <p:cNvSpPr/>
          <p:nvPr/>
        </p:nvSpPr>
        <p:spPr>
          <a:xfrm>
            <a:off x="6322320" y="6419880"/>
            <a:ext cx="228240" cy="399600"/>
          </a:xfrm>
          <a:custGeom>
            <a:avLst/>
            <a:gdLst/>
            <a:ahLst/>
            <a:cxn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chemeClr val="accent2">
                  <a:gamma/>
                  <a:shade val="81961"/>
                  <a:invGamma/>
                </a:schemeClr>
              </a:gs>
            </a:gsLst>
            <a:lin ang="5400000"/>
          </a:gradFill>
          <a:ln w="9360">
            <a:noFill/>
          </a:ln>
        </p:spPr>
        <p:style>
          <a:lnRef idx="0">
            <a:scrgbClr r="0" g="0" b="0"/>
          </a:lnRef>
          <a:fillRef idx="0">
            <a:scrgbClr r="0" g="0" b="0"/>
          </a:fillRef>
          <a:effectRef idx="0">
            <a:scrgbClr r="0" g="0" b="0"/>
          </a:effectRef>
          <a:fontRef idx="minor"/>
        </p:style>
      </p:sp>
      <p:sp>
        <p:nvSpPr>
          <p:cNvPr id="25" name="CustomShape 26"/>
          <p:cNvSpPr/>
          <p:nvPr/>
        </p:nvSpPr>
        <p:spPr>
          <a:xfrm>
            <a:off x="4377240" y="5850000"/>
            <a:ext cx="1766880" cy="237600"/>
          </a:xfrm>
          <a:custGeom>
            <a:avLst/>
            <a:gdLst/>
            <a:ahLst/>
            <a:cxn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6" name="CustomShape 27"/>
          <p:cNvSpPr/>
          <p:nvPr/>
        </p:nvSpPr>
        <p:spPr>
          <a:xfrm>
            <a:off x="3951720" y="6116760"/>
            <a:ext cx="361440" cy="731520"/>
          </a:xfrm>
          <a:custGeom>
            <a:avLst/>
            <a:gdLst/>
            <a:ahLst/>
            <a:cxn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7" name="CustomShape 28"/>
          <p:cNvSpPr/>
          <p:nvPr/>
        </p:nvSpPr>
        <p:spPr>
          <a:xfrm>
            <a:off x="6246360" y="5954760"/>
            <a:ext cx="761760" cy="893520"/>
          </a:xfrm>
          <a:custGeom>
            <a:avLst/>
            <a:gdLst/>
            <a:ahLst/>
            <a:cxn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28" name="CustomShape 29"/>
          <p:cNvSpPr/>
          <p:nvPr/>
        </p:nvSpPr>
        <p:spPr>
          <a:xfrm>
            <a:off x="4906440" y="5764320"/>
            <a:ext cx="2281320" cy="674280"/>
          </a:xfrm>
          <a:custGeom>
            <a:avLst/>
            <a:gdLst/>
            <a:ahLst/>
            <a:cxn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29" name="CustomShape 30"/>
          <p:cNvSpPr/>
          <p:nvPr/>
        </p:nvSpPr>
        <p:spPr>
          <a:xfrm>
            <a:off x="6993360" y="6477120"/>
            <a:ext cx="207000" cy="371160"/>
          </a:xfrm>
          <a:custGeom>
            <a:avLst/>
            <a:gdLst/>
            <a:ahLst/>
            <a:cxn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30" name="CustomShape 31"/>
          <p:cNvSpPr/>
          <p:nvPr/>
        </p:nvSpPr>
        <p:spPr>
          <a:xfrm>
            <a:off x="3759120" y="5830920"/>
            <a:ext cx="1017720" cy="1017360"/>
          </a:xfrm>
          <a:custGeom>
            <a:avLst/>
            <a:gdLst/>
            <a:ahLst/>
            <a:cxn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1" name="CustomShape 32"/>
          <p:cNvSpPr/>
          <p:nvPr/>
        </p:nvSpPr>
        <p:spPr>
          <a:xfrm>
            <a:off x="8889840" y="5400720"/>
            <a:ext cx="2541600" cy="1160280"/>
          </a:xfrm>
          <a:custGeom>
            <a:avLst/>
            <a:gdLst/>
            <a:ahLst/>
            <a:cxn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32" name="CustomShape 33"/>
          <p:cNvSpPr/>
          <p:nvPr/>
        </p:nvSpPr>
        <p:spPr>
          <a:xfrm>
            <a:off x="8737560" y="5343480"/>
            <a:ext cx="1151280" cy="1169640"/>
          </a:xfrm>
          <a:custGeom>
            <a:avLst/>
            <a:gdLst/>
            <a:ahLst/>
            <a:cxn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33" name="CustomShape 34"/>
          <p:cNvSpPr/>
          <p:nvPr/>
        </p:nvSpPr>
        <p:spPr>
          <a:xfrm>
            <a:off x="10143000" y="5334120"/>
            <a:ext cx="1288800" cy="399600"/>
          </a:xfrm>
          <a:custGeom>
            <a:avLst/>
            <a:gdLst/>
            <a:ahLst/>
            <a:cxn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chemeClr val="accent2">
                  <a:gamma/>
                  <a:tint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34" name="CustomShape 35"/>
          <p:cNvSpPr/>
          <p:nvPr/>
        </p:nvSpPr>
        <p:spPr>
          <a:xfrm>
            <a:off x="11104200" y="6361200"/>
            <a:ext cx="151920" cy="85320"/>
          </a:xfrm>
          <a:custGeom>
            <a:avLst/>
            <a:gdLst/>
            <a:ahLst/>
            <a:cxn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5" name="CustomShape 36"/>
          <p:cNvSpPr/>
          <p:nvPr/>
        </p:nvSpPr>
        <p:spPr>
          <a:xfrm>
            <a:off x="9535680" y="6465960"/>
            <a:ext cx="1491840" cy="171000"/>
          </a:xfrm>
          <a:custGeom>
            <a:avLst/>
            <a:gdLst/>
            <a:ahLst/>
            <a:cxn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6" name="CustomShape 37"/>
          <p:cNvSpPr/>
          <p:nvPr/>
        </p:nvSpPr>
        <p:spPr>
          <a:xfrm>
            <a:off x="11294640" y="5800680"/>
            <a:ext cx="302400" cy="541080"/>
          </a:xfrm>
          <a:custGeom>
            <a:avLst/>
            <a:gdLst/>
            <a:ahLst/>
            <a:cxn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7" name="CustomShape 38"/>
          <p:cNvSpPr/>
          <p:nvPr/>
        </p:nvSpPr>
        <p:spPr>
          <a:xfrm>
            <a:off x="10712520" y="5753160"/>
            <a:ext cx="175320" cy="142560"/>
          </a:xfrm>
          <a:custGeom>
            <a:avLst/>
            <a:gdLst/>
            <a:ahLst/>
            <a:cxn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8" name="CustomShape 39"/>
          <p:cNvSpPr/>
          <p:nvPr/>
        </p:nvSpPr>
        <p:spPr>
          <a:xfrm>
            <a:off x="9408600" y="5638680"/>
            <a:ext cx="1517400" cy="684000"/>
          </a:xfrm>
          <a:custGeom>
            <a:avLst/>
            <a:gdLst/>
            <a:ahLst/>
            <a:cxn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9" name="CustomShape 40"/>
          <p:cNvSpPr/>
          <p:nvPr/>
        </p:nvSpPr>
        <p:spPr>
          <a:xfrm>
            <a:off x="9205560" y="5572080"/>
            <a:ext cx="1923840" cy="845640"/>
          </a:xfrm>
          <a:custGeom>
            <a:avLst/>
            <a:gdLst/>
            <a:ahLst/>
            <a:cxn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amma/>
                  <a:tint val="96863"/>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40" name="CustomShape 41"/>
          <p:cNvSpPr/>
          <p:nvPr/>
        </p:nvSpPr>
        <p:spPr>
          <a:xfrm>
            <a:off x="9660600" y="5543640"/>
            <a:ext cx="772200" cy="104400"/>
          </a:xfrm>
          <a:custGeom>
            <a:avLst/>
            <a:gdLst/>
            <a:ahLst/>
            <a:cxn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1" name="CustomShape 42"/>
          <p:cNvSpPr/>
          <p:nvPr/>
        </p:nvSpPr>
        <p:spPr>
          <a:xfrm>
            <a:off x="9446760" y="5648400"/>
            <a:ext cx="139320" cy="75960"/>
          </a:xfrm>
          <a:custGeom>
            <a:avLst/>
            <a:gdLst/>
            <a:ahLst/>
            <a:cxn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2" name="CustomShape 43"/>
          <p:cNvSpPr/>
          <p:nvPr/>
        </p:nvSpPr>
        <p:spPr>
          <a:xfrm>
            <a:off x="9622440" y="5727600"/>
            <a:ext cx="1096200" cy="506160"/>
          </a:xfrm>
          <a:prstGeom prst="ellipse">
            <a:avLst/>
          </a:prstGeom>
          <a:gradFill>
            <a:gsLst>
              <a:gs pos="0">
                <a:schemeClr val="accent2">
                  <a:gamma/>
                  <a:shade val="94118"/>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43" name="CustomShape 44"/>
          <p:cNvSpPr/>
          <p:nvPr/>
        </p:nvSpPr>
        <p:spPr>
          <a:xfrm>
            <a:off x="9690120" y="5762520"/>
            <a:ext cx="943560" cy="429840"/>
          </a:xfrm>
          <a:prstGeom prst="ellipse">
            <a:avLst/>
          </a:pr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4" name="CustomShape 45"/>
          <p:cNvSpPr/>
          <p:nvPr/>
        </p:nvSpPr>
        <p:spPr>
          <a:xfrm>
            <a:off x="9757800" y="5794200"/>
            <a:ext cx="816840" cy="3693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45" name="CustomShape 46"/>
          <p:cNvSpPr/>
          <p:nvPr/>
        </p:nvSpPr>
        <p:spPr>
          <a:xfrm>
            <a:off x="9851040" y="5838840"/>
            <a:ext cx="630360" cy="28080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6" name="CustomShape 47"/>
          <p:cNvSpPr/>
          <p:nvPr/>
        </p:nvSpPr>
        <p:spPr>
          <a:xfrm>
            <a:off x="9927000" y="5870520"/>
            <a:ext cx="469440" cy="220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47" name="CustomShape 48"/>
          <p:cNvSpPr/>
          <p:nvPr/>
        </p:nvSpPr>
        <p:spPr>
          <a:xfrm>
            <a:off x="10028880" y="5918040"/>
            <a:ext cx="266400" cy="12816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8" name="CustomShape 49"/>
          <p:cNvSpPr/>
          <p:nvPr/>
        </p:nvSpPr>
        <p:spPr>
          <a:xfrm>
            <a:off x="11175840" y="5057640"/>
            <a:ext cx="810360" cy="151920"/>
          </a:xfrm>
          <a:custGeom>
            <a:avLst/>
            <a:gdLst/>
            <a:ahLst/>
            <a:cxn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49" name="CustomShape 50"/>
          <p:cNvSpPr/>
          <p:nvPr/>
        </p:nvSpPr>
        <p:spPr>
          <a:xfrm>
            <a:off x="11250000" y="4800600"/>
            <a:ext cx="545760" cy="85320"/>
          </a:xfrm>
          <a:custGeom>
            <a:avLst/>
            <a:gdLst/>
            <a:ahLst/>
            <a:cxn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0" name="CustomShape 51"/>
          <p:cNvSpPr/>
          <p:nvPr/>
        </p:nvSpPr>
        <p:spPr>
          <a:xfrm>
            <a:off x="11948760" y="4867200"/>
            <a:ext cx="126720" cy="247320"/>
          </a:xfrm>
          <a:custGeom>
            <a:avLst/>
            <a:gdLst/>
            <a:ahLst/>
            <a:cxn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1" name="CustomShape 52"/>
          <p:cNvSpPr/>
          <p:nvPr/>
        </p:nvSpPr>
        <p:spPr>
          <a:xfrm>
            <a:off x="11377080" y="5153040"/>
            <a:ext cx="406080" cy="28080"/>
          </a:xfrm>
          <a:custGeom>
            <a:avLst/>
            <a:gdLst/>
            <a:ahLst/>
            <a:cxn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2" name="CustomShape 53"/>
          <p:cNvSpPr/>
          <p:nvPr/>
        </p:nvSpPr>
        <p:spPr>
          <a:xfrm>
            <a:off x="11226960" y="4829040"/>
            <a:ext cx="340560" cy="294840"/>
          </a:xfrm>
          <a:custGeom>
            <a:avLst/>
            <a:gdLst/>
            <a:ahLst/>
            <a:cxn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3" name="CustomShape 54"/>
          <p:cNvSpPr/>
          <p:nvPr/>
        </p:nvSpPr>
        <p:spPr>
          <a:xfrm>
            <a:off x="11618280" y="4829040"/>
            <a:ext cx="393480" cy="333000"/>
          </a:xfrm>
          <a:custGeom>
            <a:avLst/>
            <a:gdLst/>
            <a:ahLst/>
            <a:cxn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4" name="CustomShape 55"/>
          <p:cNvSpPr/>
          <p:nvPr/>
        </p:nvSpPr>
        <p:spPr>
          <a:xfrm>
            <a:off x="11313720" y="4854600"/>
            <a:ext cx="632520" cy="294840"/>
          </a:xfrm>
          <a:custGeom>
            <a:avLst/>
            <a:gdLst/>
            <a:ahLst/>
            <a:cxn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5" name="CustomShape 56"/>
          <p:cNvSpPr/>
          <p:nvPr/>
        </p:nvSpPr>
        <p:spPr>
          <a:xfrm>
            <a:off x="11389680" y="4897440"/>
            <a:ext cx="480240" cy="2091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6" name="CustomShape 57"/>
          <p:cNvSpPr/>
          <p:nvPr/>
        </p:nvSpPr>
        <p:spPr>
          <a:xfrm>
            <a:off x="11436480" y="4919760"/>
            <a:ext cx="384840" cy="16164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7" name="CustomShape 58"/>
          <p:cNvSpPr/>
          <p:nvPr/>
        </p:nvSpPr>
        <p:spPr>
          <a:xfrm>
            <a:off x="11495520" y="4935600"/>
            <a:ext cx="264240" cy="1299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8" name="CustomShape 59"/>
          <p:cNvSpPr/>
          <p:nvPr/>
        </p:nvSpPr>
        <p:spPr>
          <a:xfrm>
            <a:off x="11552760" y="4960800"/>
            <a:ext cx="154080" cy="7416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9" name="CustomShape 60"/>
          <p:cNvSpPr/>
          <p:nvPr/>
        </p:nvSpPr>
        <p:spPr>
          <a:xfrm>
            <a:off x="4320" y="4267080"/>
            <a:ext cx="12187440" cy="2590560"/>
          </a:xfrm>
          <a:custGeom>
            <a:avLst/>
            <a:gdLst/>
            <a:ahLst/>
            <a:cxnLst/>
            <a:rect l="l" t="t" r="r" b="b"/>
            <a:pathLst>
              <a:path w="5740" h="4316">
                <a:moveTo>
                  <a:pt x="5740" y="4316"/>
                </a:moveTo>
                <a:lnTo>
                  <a:pt x="0" y="4316"/>
                </a:lnTo>
                <a:lnTo>
                  <a:pt x="0" y="0"/>
                </a:lnTo>
                <a:lnTo>
                  <a:pt x="5740" y="0"/>
                </a:lnTo>
                <a:lnTo>
                  <a:pt x="5740" y="431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60" name="CustomShape 61"/>
          <p:cNvSpPr/>
          <p:nvPr/>
        </p:nvSpPr>
        <p:spPr>
          <a:xfrm>
            <a:off x="7804080" y="6048360"/>
            <a:ext cx="1125720" cy="51876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61" name="CustomShape 62"/>
          <p:cNvSpPr/>
          <p:nvPr/>
        </p:nvSpPr>
        <p:spPr>
          <a:xfrm>
            <a:off x="7888680" y="6095880"/>
            <a:ext cx="956520" cy="436320"/>
          </a:xfrm>
          <a:prstGeom prst="ellipse">
            <a:avLst/>
          </a:pr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2" name="CustomShape 63"/>
          <p:cNvSpPr/>
          <p:nvPr/>
        </p:nvSpPr>
        <p:spPr>
          <a:xfrm>
            <a:off x="8007480" y="6146640"/>
            <a:ext cx="727920" cy="328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63" name="CustomShape 64"/>
          <p:cNvSpPr/>
          <p:nvPr/>
        </p:nvSpPr>
        <p:spPr>
          <a:xfrm>
            <a:off x="8092080" y="6184800"/>
            <a:ext cx="554040" cy="25200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4" name="CustomShape 65"/>
          <p:cNvSpPr/>
          <p:nvPr/>
        </p:nvSpPr>
        <p:spPr>
          <a:xfrm>
            <a:off x="8164080" y="6226200"/>
            <a:ext cx="406080" cy="1695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65" name="CustomShape 66"/>
          <p:cNvSpPr/>
          <p:nvPr/>
        </p:nvSpPr>
        <p:spPr>
          <a:xfrm>
            <a:off x="7569360" y="5897520"/>
            <a:ext cx="810360" cy="255240"/>
          </a:xfrm>
          <a:custGeom>
            <a:avLst/>
            <a:gdLst/>
            <a:ahLst/>
            <a:cxn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6" name="CustomShape 67"/>
          <p:cNvSpPr/>
          <p:nvPr/>
        </p:nvSpPr>
        <p:spPr>
          <a:xfrm>
            <a:off x="7823160" y="6620040"/>
            <a:ext cx="939600" cy="104400"/>
          </a:xfrm>
          <a:custGeom>
            <a:avLst/>
            <a:gdLst/>
            <a:ahLst/>
            <a:cxn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amma/>
                  <a:shade val="84706"/>
                  <a:invGamma/>
                </a:schemeClr>
              </a:gs>
              <a:gs pos="100000">
                <a:schemeClr val="accent2"/>
              </a:gs>
            </a:gsLst>
            <a:lin ang="18900000"/>
          </a:gradFill>
          <a:ln w="9360">
            <a:noFill/>
          </a:ln>
        </p:spPr>
        <p:style>
          <a:lnRef idx="0">
            <a:scrgbClr r="0" g="0" b="0"/>
          </a:lnRef>
          <a:fillRef idx="0">
            <a:scrgbClr r="0" g="0" b="0"/>
          </a:fillRef>
          <a:effectRef idx="0">
            <a:scrgbClr r="0" g="0" b="0"/>
          </a:effectRef>
          <a:fontRef idx="minor"/>
        </p:style>
      </p:sp>
      <p:sp>
        <p:nvSpPr>
          <p:cNvPr id="67" name="CustomShape 68"/>
          <p:cNvSpPr/>
          <p:nvPr/>
        </p:nvSpPr>
        <p:spPr>
          <a:xfrm>
            <a:off x="7467480" y="6200640"/>
            <a:ext cx="187920" cy="342720"/>
          </a:xfrm>
          <a:custGeom>
            <a:avLst/>
            <a:gdLst/>
            <a:ahLst/>
            <a:cxn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68" name="CustomShape 69"/>
          <p:cNvSpPr/>
          <p:nvPr/>
        </p:nvSpPr>
        <p:spPr>
          <a:xfrm>
            <a:off x="7556400" y="5945040"/>
            <a:ext cx="1587240" cy="731520"/>
          </a:xfrm>
          <a:custGeom>
            <a:avLst/>
            <a:gdLst/>
            <a:ahLst/>
            <a:cxn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69" name="CustomShape 70"/>
          <p:cNvSpPr/>
          <p:nvPr/>
        </p:nvSpPr>
        <p:spPr>
          <a:xfrm>
            <a:off x="8547120" y="5907240"/>
            <a:ext cx="202680" cy="47160"/>
          </a:xfrm>
          <a:custGeom>
            <a:avLst/>
            <a:gdLst/>
            <a:ahLst/>
            <a:cxn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chemeClr val="accent2">
                  <a:gamma/>
                  <a:shade val="87843"/>
                  <a:invGamma/>
                </a:schemeClr>
              </a:gs>
            </a:gsLst>
            <a:lin ang="0"/>
          </a:gradFill>
          <a:ln w="9360">
            <a:noFill/>
          </a:ln>
        </p:spPr>
        <p:style>
          <a:lnRef idx="0">
            <a:scrgbClr r="0" g="0" b="0"/>
          </a:lnRef>
          <a:fillRef idx="0">
            <a:scrgbClr r="0" g="0" b="0"/>
          </a:fillRef>
          <a:effectRef idx="0">
            <a:scrgbClr r="0" g="0" b="0"/>
          </a:effectRef>
          <a:fontRef idx="minor"/>
        </p:style>
      </p:sp>
      <p:sp>
        <p:nvSpPr>
          <p:cNvPr id="70" name="CustomShape 71"/>
          <p:cNvSpPr/>
          <p:nvPr/>
        </p:nvSpPr>
        <p:spPr>
          <a:xfrm>
            <a:off x="8278200" y="6267600"/>
            <a:ext cx="177480" cy="8388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1" name="CustomShape 72"/>
          <p:cNvSpPr/>
          <p:nvPr/>
        </p:nvSpPr>
        <p:spPr>
          <a:xfrm>
            <a:off x="4800600" y="6245280"/>
            <a:ext cx="1350000" cy="597960"/>
          </a:xfrm>
          <a:prstGeom prst="ellipse">
            <a:avLst/>
          </a:prstGeom>
          <a:gradFill>
            <a:gsLst>
              <a:gs pos="0">
                <a:schemeClr val="accent2">
                  <a:gamma/>
                  <a:shade val="87843"/>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72" name="CustomShape 73"/>
          <p:cNvSpPr/>
          <p:nvPr/>
        </p:nvSpPr>
        <p:spPr>
          <a:xfrm>
            <a:off x="4897800" y="6283440"/>
            <a:ext cx="1149120" cy="526680"/>
          </a:xfrm>
          <a:prstGeom prst="ellipse">
            <a:avLst/>
          </a:prstGeom>
          <a:gradFill>
            <a:gsLst>
              <a:gs pos="0">
                <a:schemeClr val="accent2"/>
              </a:gs>
              <a:gs pos="100000">
                <a:schemeClr val="accent2">
                  <a:gamma/>
                  <a:shade val="87843"/>
                  <a:invGamma/>
                </a:schemeClr>
              </a:gs>
            </a:gsLst>
            <a:lin ang="2700000"/>
          </a:gradFill>
          <a:ln w="9360">
            <a:noFill/>
          </a:ln>
        </p:spPr>
        <p:style>
          <a:lnRef idx="0">
            <a:scrgbClr r="0" g="0" b="0"/>
          </a:lnRef>
          <a:fillRef idx="0">
            <a:scrgbClr r="0" g="0" b="0"/>
          </a:fillRef>
          <a:effectRef idx="0">
            <a:scrgbClr r="0" g="0" b="0"/>
          </a:effectRef>
          <a:fontRef idx="minor"/>
        </p:style>
      </p:sp>
      <p:sp>
        <p:nvSpPr>
          <p:cNvPr id="73" name="CustomShape 74"/>
          <p:cNvSpPr/>
          <p:nvPr/>
        </p:nvSpPr>
        <p:spPr>
          <a:xfrm>
            <a:off x="4955040" y="6316560"/>
            <a:ext cx="1060200" cy="474480"/>
          </a:xfrm>
          <a:prstGeom prst="ellipse">
            <a:avLst/>
          </a:prstGeom>
          <a:gradFill>
            <a:gsLst>
              <a:gs pos="0">
                <a:schemeClr val="accent2">
                  <a:gamma/>
                  <a:shade val="90980"/>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74" name="CustomShape 75"/>
          <p:cNvSpPr/>
          <p:nvPr/>
        </p:nvSpPr>
        <p:spPr>
          <a:xfrm>
            <a:off x="5012280" y="6345360"/>
            <a:ext cx="939600" cy="40932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5" name="CustomShape 76"/>
          <p:cNvSpPr/>
          <p:nvPr/>
        </p:nvSpPr>
        <p:spPr>
          <a:xfrm>
            <a:off x="5048280" y="6357960"/>
            <a:ext cx="873720" cy="38052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6" name="CustomShape 77"/>
          <p:cNvSpPr/>
          <p:nvPr/>
        </p:nvSpPr>
        <p:spPr>
          <a:xfrm>
            <a:off x="5158440" y="6391440"/>
            <a:ext cx="647280" cy="30456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7" name="CustomShape 78"/>
          <p:cNvSpPr/>
          <p:nvPr/>
        </p:nvSpPr>
        <p:spPr>
          <a:xfrm>
            <a:off x="5240880" y="6438960"/>
            <a:ext cx="480240" cy="213840"/>
          </a:xfrm>
          <a:prstGeom prst="ellipse">
            <a:avLst/>
          </a:prstGeom>
          <a:gradFill>
            <a:gsLst>
              <a:gs pos="0">
                <a:schemeClr val="accent2"/>
              </a:gs>
              <a:gs pos="100000">
                <a:schemeClr val="accent2">
                  <a:gamma/>
                  <a:shade val="90980"/>
                  <a:invGamma/>
                </a:schemeClr>
              </a:gs>
            </a:gsLst>
            <a:lin ang="2700000"/>
          </a:gradFill>
          <a:ln w="9360">
            <a:noFill/>
          </a:ln>
        </p:spPr>
        <p:style>
          <a:lnRef idx="0">
            <a:scrgbClr r="0" g="0" b="0"/>
          </a:lnRef>
          <a:fillRef idx="0">
            <a:scrgbClr r="0" g="0" b="0"/>
          </a:fillRef>
          <a:effectRef idx="0">
            <a:scrgbClr r="0" g="0" b="0"/>
          </a:effectRef>
          <a:fontRef idx="minor"/>
        </p:style>
      </p:sp>
      <p:sp>
        <p:nvSpPr>
          <p:cNvPr id="78" name="CustomShape 79"/>
          <p:cNvSpPr/>
          <p:nvPr/>
        </p:nvSpPr>
        <p:spPr>
          <a:xfrm>
            <a:off x="5380560" y="6504120"/>
            <a:ext cx="190080" cy="9504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79" name="CustomShape 80"/>
          <p:cNvSpPr/>
          <p:nvPr/>
        </p:nvSpPr>
        <p:spPr>
          <a:xfrm>
            <a:off x="5471640" y="6067440"/>
            <a:ext cx="950040" cy="294840"/>
          </a:xfrm>
          <a:custGeom>
            <a:avLst/>
            <a:gdLst/>
            <a:ahLst/>
            <a:cxn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80" name="CustomShape 81"/>
          <p:cNvSpPr/>
          <p:nvPr/>
        </p:nvSpPr>
        <p:spPr>
          <a:xfrm>
            <a:off x="4533840" y="6114960"/>
            <a:ext cx="1887840" cy="732960"/>
          </a:xfrm>
          <a:custGeom>
            <a:avLst/>
            <a:gdLst/>
            <a:ahLst/>
            <a:cxn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chemeClr val="accent2">
                  <a:gamma/>
                  <a:shade val="84706"/>
                  <a:invGamma/>
                </a:schemeClr>
              </a:gs>
            </a:gsLst>
            <a:lin ang="2700000"/>
          </a:gradFill>
          <a:ln w="9360">
            <a:noFill/>
          </a:ln>
        </p:spPr>
        <p:style>
          <a:lnRef idx="0">
            <a:scrgbClr r="0" g="0" b="0"/>
          </a:lnRef>
          <a:fillRef idx="0">
            <a:scrgbClr r="0" g="0" b="0"/>
          </a:fillRef>
          <a:effectRef idx="0">
            <a:scrgbClr r="0" g="0" b="0"/>
          </a:effectRef>
          <a:fontRef idx="minor"/>
        </p:style>
      </p:sp>
      <p:sp>
        <p:nvSpPr>
          <p:cNvPr id="81" name="CustomShape 82"/>
          <p:cNvSpPr/>
          <p:nvPr/>
        </p:nvSpPr>
        <p:spPr>
          <a:xfrm>
            <a:off x="4406760" y="6076800"/>
            <a:ext cx="861120" cy="771120"/>
          </a:xfrm>
          <a:custGeom>
            <a:avLst/>
            <a:gdLst/>
            <a:ahLst/>
            <a:cxn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82" name="CustomShape 83"/>
          <p:cNvSpPr/>
          <p:nvPr/>
        </p:nvSpPr>
        <p:spPr>
          <a:xfrm>
            <a:off x="6322320" y="6419880"/>
            <a:ext cx="228240" cy="399600"/>
          </a:xfrm>
          <a:custGeom>
            <a:avLst/>
            <a:gdLst/>
            <a:ahLst/>
            <a:cxn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chemeClr val="accent2">
                  <a:gamma/>
                  <a:shade val="81961"/>
                  <a:invGamma/>
                </a:schemeClr>
              </a:gs>
            </a:gsLst>
            <a:lin ang="5400000"/>
          </a:gradFill>
          <a:ln w="9360">
            <a:noFill/>
          </a:ln>
        </p:spPr>
        <p:style>
          <a:lnRef idx="0">
            <a:scrgbClr r="0" g="0" b="0"/>
          </a:lnRef>
          <a:fillRef idx="0">
            <a:scrgbClr r="0" g="0" b="0"/>
          </a:fillRef>
          <a:effectRef idx="0">
            <a:scrgbClr r="0" g="0" b="0"/>
          </a:effectRef>
          <a:fontRef idx="minor"/>
        </p:style>
      </p:sp>
      <p:sp>
        <p:nvSpPr>
          <p:cNvPr id="83" name="CustomShape 84"/>
          <p:cNvSpPr/>
          <p:nvPr/>
        </p:nvSpPr>
        <p:spPr>
          <a:xfrm>
            <a:off x="4377240" y="5850000"/>
            <a:ext cx="1766880" cy="237600"/>
          </a:xfrm>
          <a:custGeom>
            <a:avLst/>
            <a:gdLst/>
            <a:ahLst/>
            <a:cxn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84" name="CustomShape 85"/>
          <p:cNvSpPr/>
          <p:nvPr/>
        </p:nvSpPr>
        <p:spPr>
          <a:xfrm>
            <a:off x="3951720" y="6116760"/>
            <a:ext cx="361440" cy="731520"/>
          </a:xfrm>
          <a:custGeom>
            <a:avLst/>
            <a:gdLst/>
            <a:ahLst/>
            <a:cxn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85" name="CustomShape 86"/>
          <p:cNvSpPr/>
          <p:nvPr/>
        </p:nvSpPr>
        <p:spPr>
          <a:xfrm>
            <a:off x="6246360" y="5954760"/>
            <a:ext cx="761760" cy="893520"/>
          </a:xfrm>
          <a:custGeom>
            <a:avLst/>
            <a:gdLst/>
            <a:ahLst/>
            <a:cxn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86" name="CustomShape 87"/>
          <p:cNvSpPr/>
          <p:nvPr/>
        </p:nvSpPr>
        <p:spPr>
          <a:xfrm>
            <a:off x="4906440" y="5764320"/>
            <a:ext cx="2281320" cy="674280"/>
          </a:xfrm>
          <a:custGeom>
            <a:avLst/>
            <a:gdLst/>
            <a:ahLst/>
            <a:cxn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87" name="CustomShape 88"/>
          <p:cNvSpPr/>
          <p:nvPr/>
        </p:nvSpPr>
        <p:spPr>
          <a:xfrm>
            <a:off x="6993360" y="6477120"/>
            <a:ext cx="207000" cy="371160"/>
          </a:xfrm>
          <a:custGeom>
            <a:avLst/>
            <a:gdLst/>
            <a:ahLst/>
            <a:cxn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88" name="CustomShape 89"/>
          <p:cNvSpPr/>
          <p:nvPr/>
        </p:nvSpPr>
        <p:spPr>
          <a:xfrm>
            <a:off x="3759120" y="5830920"/>
            <a:ext cx="1017720" cy="1017360"/>
          </a:xfrm>
          <a:custGeom>
            <a:avLst/>
            <a:gdLst/>
            <a:ahLst/>
            <a:cxn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89" name="CustomShape 90"/>
          <p:cNvSpPr/>
          <p:nvPr/>
        </p:nvSpPr>
        <p:spPr>
          <a:xfrm>
            <a:off x="8889840" y="5400720"/>
            <a:ext cx="2541600" cy="1160280"/>
          </a:xfrm>
          <a:custGeom>
            <a:avLst/>
            <a:gdLst/>
            <a:ahLst/>
            <a:cxn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0" name="CustomShape 91"/>
          <p:cNvSpPr/>
          <p:nvPr/>
        </p:nvSpPr>
        <p:spPr>
          <a:xfrm>
            <a:off x="8737560" y="5343480"/>
            <a:ext cx="1151280" cy="1169640"/>
          </a:xfrm>
          <a:custGeom>
            <a:avLst/>
            <a:gdLst/>
            <a:ahLst/>
            <a:cxn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1" name="CustomShape 92"/>
          <p:cNvSpPr/>
          <p:nvPr/>
        </p:nvSpPr>
        <p:spPr>
          <a:xfrm>
            <a:off x="10143000" y="5334120"/>
            <a:ext cx="1288800" cy="399600"/>
          </a:xfrm>
          <a:custGeom>
            <a:avLst/>
            <a:gdLst/>
            <a:ahLst/>
            <a:cxn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chemeClr val="accent2">
                  <a:gamma/>
                  <a:tint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2" name="CustomShape 93"/>
          <p:cNvSpPr/>
          <p:nvPr/>
        </p:nvSpPr>
        <p:spPr>
          <a:xfrm>
            <a:off x="11104200" y="6361200"/>
            <a:ext cx="151920" cy="85320"/>
          </a:xfrm>
          <a:custGeom>
            <a:avLst/>
            <a:gdLst/>
            <a:ahLst/>
            <a:cxn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3" name="CustomShape 94"/>
          <p:cNvSpPr/>
          <p:nvPr/>
        </p:nvSpPr>
        <p:spPr>
          <a:xfrm>
            <a:off x="9535680" y="6465960"/>
            <a:ext cx="1491840" cy="171000"/>
          </a:xfrm>
          <a:custGeom>
            <a:avLst/>
            <a:gdLst/>
            <a:ahLst/>
            <a:cxn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4" name="CustomShape 95"/>
          <p:cNvSpPr/>
          <p:nvPr/>
        </p:nvSpPr>
        <p:spPr>
          <a:xfrm>
            <a:off x="11294640" y="5800680"/>
            <a:ext cx="302400" cy="541080"/>
          </a:xfrm>
          <a:custGeom>
            <a:avLst/>
            <a:gdLst/>
            <a:ahLst/>
            <a:cxn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5" name="CustomShape 96"/>
          <p:cNvSpPr/>
          <p:nvPr/>
        </p:nvSpPr>
        <p:spPr>
          <a:xfrm>
            <a:off x="10712520" y="5753160"/>
            <a:ext cx="175320" cy="142560"/>
          </a:xfrm>
          <a:custGeom>
            <a:avLst/>
            <a:gdLst/>
            <a:ahLst/>
            <a:cxn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6" name="CustomShape 97"/>
          <p:cNvSpPr/>
          <p:nvPr/>
        </p:nvSpPr>
        <p:spPr>
          <a:xfrm>
            <a:off x="9408600" y="5638680"/>
            <a:ext cx="1517400" cy="684000"/>
          </a:xfrm>
          <a:custGeom>
            <a:avLst/>
            <a:gdLst/>
            <a:ahLst/>
            <a:cxn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97" name="CustomShape 98"/>
          <p:cNvSpPr/>
          <p:nvPr/>
        </p:nvSpPr>
        <p:spPr>
          <a:xfrm>
            <a:off x="9205560" y="5572080"/>
            <a:ext cx="1923840" cy="845640"/>
          </a:xfrm>
          <a:custGeom>
            <a:avLst/>
            <a:gdLst/>
            <a:ahLst/>
            <a:cxn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amma/>
                  <a:tint val="96863"/>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98" name="CustomShape 99"/>
          <p:cNvSpPr/>
          <p:nvPr/>
        </p:nvSpPr>
        <p:spPr>
          <a:xfrm>
            <a:off x="9660600" y="5543640"/>
            <a:ext cx="772200" cy="104400"/>
          </a:xfrm>
          <a:custGeom>
            <a:avLst/>
            <a:gdLst/>
            <a:ahLst/>
            <a:cxn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9" name="CustomShape 100"/>
          <p:cNvSpPr/>
          <p:nvPr/>
        </p:nvSpPr>
        <p:spPr>
          <a:xfrm>
            <a:off x="9446760" y="5648400"/>
            <a:ext cx="139320" cy="75960"/>
          </a:xfrm>
          <a:custGeom>
            <a:avLst/>
            <a:gdLst/>
            <a:ahLst/>
            <a:cxn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0" name="CustomShape 101"/>
          <p:cNvSpPr/>
          <p:nvPr/>
        </p:nvSpPr>
        <p:spPr>
          <a:xfrm>
            <a:off x="9622440" y="5727600"/>
            <a:ext cx="1096200" cy="506160"/>
          </a:xfrm>
          <a:prstGeom prst="ellipse">
            <a:avLst/>
          </a:prstGeom>
          <a:gradFill>
            <a:gsLst>
              <a:gs pos="0">
                <a:schemeClr val="accent2">
                  <a:gamma/>
                  <a:shade val="94118"/>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101" name="CustomShape 102"/>
          <p:cNvSpPr/>
          <p:nvPr/>
        </p:nvSpPr>
        <p:spPr>
          <a:xfrm>
            <a:off x="9690120" y="5762520"/>
            <a:ext cx="943560" cy="429840"/>
          </a:xfrm>
          <a:prstGeom prst="ellipse">
            <a:avLst/>
          </a:pr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2" name="CustomShape 103"/>
          <p:cNvSpPr/>
          <p:nvPr/>
        </p:nvSpPr>
        <p:spPr>
          <a:xfrm>
            <a:off x="9757800" y="5794200"/>
            <a:ext cx="816840" cy="3693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03" name="CustomShape 104"/>
          <p:cNvSpPr/>
          <p:nvPr/>
        </p:nvSpPr>
        <p:spPr>
          <a:xfrm>
            <a:off x="9851040" y="5838840"/>
            <a:ext cx="630360" cy="28080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4" name="CustomShape 105"/>
          <p:cNvSpPr/>
          <p:nvPr/>
        </p:nvSpPr>
        <p:spPr>
          <a:xfrm>
            <a:off x="9927000" y="5870520"/>
            <a:ext cx="469440" cy="220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05" name="CustomShape 106"/>
          <p:cNvSpPr/>
          <p:nvPr/>
        </p:nvSpPr>
        <p:spPr>
          <a:xfrm>
            <a:off x="10028880" y="5918040"/>
            <a:ext cx="266400" cy="12816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6" name="CustomShape 107"/>
          <p:cNvSpPr/>
          <p:nvPr/>
        </p:nvSpPr>
        <p:spPr>
          <a:xfrm>
            <a:off x="11175840" y="5057640"/>
            <a:ext cx="810360" cy="151920"/>
          </a:xfrm>
          <a:custGeom>
            <a:avLst/>
            <a:gdLst/>
            <a:ahLst/>
            <a:cxn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07" name="CustomShape 108"/>
          <p:cNvSpPr/>
          <p:nvPr/>
        </p:nvSpPr>
        <p:spPr>
          <a:xfrm>
            <a:off x="11250000" y="4800600"/>
            <a:ext cx="545760" cy="85320"/>
          </a:xfrm>
          <a:custGeom>
            <a:avLst/>
            <a:gdLst/>
            <a:ahLst/>
            <a:cxn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08" name="CustomShape 109"/>
          <p:cNvSpPr/>
          <p:nvPr/>
        </p:nvSpPr>
        <p:spPr>
          <a:xfrm>
            <a:off x="11948760" y="4867200"/>
            <a:ext cx="126720" cy="247320"/>
          </a:xfrm>
          <a:custGeom>
            <a:avLst/>
            <a:gdLst/>
            <a:ahLst/>
            <a:cxn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09" name="CustomShape 110"/>
          <p:cNvSpPr/>
          <p:nvPr/>
        </p:nvSpPr>
        <p:spPr>
          <a:xfrm>
            <a:off x="11377080" y="5153040"/>
            <a:ext cx="406080" cy="28080"/>
          </a:xfrm>
          <a:custGeom>
            <a:avLst/>
            <a:gdLst/>
            <a:ahLst/>
            <a:cxn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0" name="CustomShape 111"/>
          <p:cNvSpPr/>
          <p:nvPr/>
        </p:nvSpPr>
        <p:spPr>
          <a:xfrm>
            <a:off x="11226960" y="4829040"/>
            <a:ext cx="340560" cy="294840"/>
          </a:xfrm>
          <a:custGeom>
            <a:avLst/>
            <a:gdLst/>
            <a:ahLst/>
            <a:cxn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1" name="CustomShape 112"/>
          <p:cNvSpPr/>
          <p:nvPr/>
        </p:nvSpPr>
        <p:spPr>
          <a:xfrm>
            <a:off x="11618280" y="4829040"/>
            <a:ext cx="393480" cy="333000"/>
          </a:xfrm>
          <a:custGeom>
            <a:avLst/>
            <a:gdLst/>
            <a:ahLst/>
            <a:cxn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2" name="CustomShape 113"/>
          <p:cNvSpPr/>
          <p:nvPr/>
        </p:nvSpPr>
        <p:spPr>
          <a:xfrm>
            <a:off x="11313720" y="4854600"/>
            <a:ext cx="632520" cy="294840"/>
          </a:xfrm>
          <a:custGeom>
            <a:avLst/>
            <a:gdLst/>
            <a:ahLst/>
            <a:cxn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3" name="CustomShape 114"/>
          <p:cNvSpPr/>
          <p:nvPr/>
        </p:nvSpPr>
        <p:spPr>
          <a:xfrm>
            <a:off x="11389680" y="4897440"/>
            <a:ext cx="480240" cy="2091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4" name="CustomShape 115"/>
          <p:cNvSpPr/>
          <p:nvPr/>
        </p:nvSpPr>
        <p:spPr>
          <a:xfrm>
            <a:off x="11436480" y="4919760"/>
            <a:ext cx="384840" cy="16164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5" name="CustomShape 116"/>
          <p:cNvSpPr/>
          <p:nvPr/>
        </p:nvSpPr>
        <p:spPr>
          <a:xfrm>
            <a:off x="11495520" y="4935600"/>
            <a:ext cx="264240" cy="1299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6" name="CustomShape 117"/>
          <p:cNvSpPr/>
          <p:nvPr/>
        </p:nvSpPr>
        <p:spPr>
          <a:xfrm>
            <a:off x="11552760" y="4960800"/>
            <a:ext cx="154080" cy="7416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7" name="PlaceHolder 118"/>
          <p:cNvSpPr>
            <a:spLocks noGrp="1"/>
          </p:cNvSpPr>
          <p:nvPr>
            <p:ph type="title"/>
          </p:nvPr>
        </p:nvSpPr>
        <p:spPr>
          <a:xfrm>
            <a:off x="914400" y="1692360"/>
            <a:ext cx="10362960" cy="1736280"/>
          </a:xfrm>
          <a:prstGeom prst="rect">
            <a:avLst/>
          </a:prstGeom>
        </p:spPr>
        <p:txBody>
          <a:bodyPr anchor="b" anchorCtr="1"/>
          <a:lstStyle/>
          <a:p>
            <a:pPr algn="ctr">
              <a:lnSpc>
                <a:spcPct val="100000"/>
              </a:lnSpc>
            </a:pPr>
            <a:r>
              <a:rPr lang="en-US" sz="5400" b="0" strike="noStrike" spc="-1">
                <a:solidFill>
                  <a:srgbClr val="CCECFF"/>
                </a:solidFill>
                <a:uFill>
                  <a:solidFill>
                    <a:srgbClr val="FFFFFF"/>
                  </a:solidFill>
                </a:uFill>
                <a:latin typeface="Arial"/>
              </a:rPr>
              <a:t>Click to edit Master title style</a:t>
            </a:r>
            <a:endParaRPr lang="en-US" sz="1800" b="0" strike="noStrike" spc="-1">
              <a:solidFill>
                <a:srgbClr val="FFFFFF"/>
              </a:solidFill>
              <a:uFill>
                <a:solidFill>
                  <a:srgbClr val="FFFFFF"/>
                </a:solidFill>
              </a:uFill>
              <a:latin typeface="Arial"/>
            </a:endParaRPr>
          </a:p>
        </p:txBody>
      </p:sp>
      <p:sp>
        <p:nvSpPr>
          <p:cNvPr id="118" name="PlaceHolder 119"/>
          <p:cNvSpPr>
            <a:spLocks noGrp="1"/>
          </p:cNvSpPr>
          <p:nvPr>
            <p:ph type="dt"/>
          </p:nvPr>
        </p:nvSpPr>
        <p:spPr>
          <a:xfrm>
            <a:off x="609480" y="6248520"/>
            <a:ext cx="2844360" cy="45684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119" name="PlaceHolder 120"/>
          <p:cNvSpPr>
            <a:spLocks noGrp="1"/>
          </p:cNvSpPr>
          <p:nvPr>
            <p:ph type="ftr"/>
          </p:nvPr>
        </p:nvSpPr>
        <p:spPr>
          <a:xfrm>
            <a:off x="4165560" y="6248520"/>
            <a:ext cx="3860280" cy="45684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120" name="PlaceHolder 121"/>
          <p:cNvSpPr>
            <a:spLocks noGrp="1"/>
          </p:cNvSpPr>
          <p:nvPr>
            <p:ph type="sldNum"/>
          </p:nvPr>
        </p:nvSpPr>
        <p:spPr>
          <a:xfrm>
            <a:off x="8737560" y="6248520"/>
            <a:ext cx="2844360" cy="456840"/>
          </a:xfrm>
          <a:prstGeom prst="rect">
            <a:avLst/>
          </a:prstGeom>
        </p:spPr>
        <p:txBody>
          <a:bodyPr anchor="b"/>
          <a:lstStyle/>
          <a:p>
            <a:pPr algn="r">
              <a:lnSpc>
                <a:spcPct val="100000"/>
              </a:lnSpc>
            </a:pPr>
            <a:fld id="{2F8C7224-577A-4206-BC65-6C28B8F102B9}" type="slidenum">
              <a:rPr lang="es-US" sz="1400" b="0" strike="noStrike" spc="-1">
                <a:solidFill>
                  <a:srgbClr val="FFFFFF"/>
                </a:solidFill>
                <a:uFill>
                  <a:solidFill>
                    <a:srgbClr val="FFFFFF"/>
                  </a:solidFill>
                </a:uFill>
                <a:latin typeface="Arial"/>
              </a:rPr>
              <a:t>‹#›</a:t>
            </a:fld>
            <a:endParaRPr lang="es-US" sz="1400" b="0" strike="noStrike" spc="-1" dirty="0">
              <a:solidFill>
                <a:srgbClr val="000000"/>
              </a:solidFill>
              <a:uFill>
                <a:solidFill>
                  <a:srgbClr val="FFFFFF"/>
                </a:solidFill>
              </a:uFill>
              <a:latin typeface="Times New Roman"/>
            </a:endParaRPr>
          </a:p>
        </p:txBody>
      </p:sp>
      <p:sp>
        <p:nvSpPr>
          <p:cNvPr id="121" name="PlaceHolder 122"/>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FFFFFF"/>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400" b="0" strike="noStrike" spc="-1">
                <a:solidFill>
                  <a:srgbClr val="FFFFFF"/>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000" b="0" strike="noStrike" spc="-1">
                <a:solidFill>
                  <a:srgbClr val="FFFFFF"/>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FFFFFF"/>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FFFFFF"/>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FFFFFF"/>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FFFFFF"/>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56" name="CustomShape 1"/>
          <p:cNvSpPr/>
          <p:nvPr/>
        </p:nvSpPr>
        <p:spPr>
          <a:xfrm>
            <a:off x="8836920" y="6429240"/>
            <a:ext cx="380520" cy="209160"/>
          </a:xfrm>
          <a:custGeom>
            <a:avLst/>
            <a:gdLst/>
            <a:ahLst/>
            <a:cxnLst/>
            <a:rect l="l" t="t"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chemeClr val="accent2">
                  <a:gamma/>
                  <a:shade val="87843"/>
                  <a:invGamma/>
                </a:schemeClr>
              </a:gs>
            </a:gsLst>
            <a:lin ang="18900000"/>
          </a:gradFill>
          <a:ln w="9360">
            <a:noFill/>
          </a:ln>
        </p:spPr>
        <p:style>
          <a:lnRef idx="0">
            <a:scrgbClr r="0" g="0" b="0"/>
          </a:lnRef>
          <a:fillRef idx="0">
            <a:scrgbClr r="0" g="0" b="0"/>
          </a:fillRef>
          <a:effectRef idx="0">
            <a:scrgbClr r="0" g="0" b="0"/>
          </a:effectRef>
          <a:fontRef idx="minor"/>
        </p:style>
      </p:sp>
      <p:sp>
        <p:nvSpPr>
          <p:cNvPr id="157" name="CustomShape 2"/>
          <p:cNvSpPr/>
          <p:nvPr/>
        </p:nvSpPr>
        <p:spPr>
          <a:xfrm>
            <a:off x="4320" y="4267080"/>
            <a:ext cx="12187440" cy="2590560"/>
          </a:xfrm>
          <a:custGeom>
            <a:avLst/>
            <a:gdLst/>
            <a:ahLst/>
            <a:cxnLst/>
            <a:rect l="l" t="t" r="r" b="b"/>
            <a:pathLst>
              <a:path w="5740" h="4316">
                <a:moveTo>
                  <a:pt x="5740" y="4316"/>
                </a:moveTo>
                <a:lnTo>
                  <a:pt x="0" y="4316"/>
                </a:lnTo>
                <a:lnTo>
                  <a:pt x="0" y="0"/>
                </a:lnTo>
                <a:lnTo>
                  <a:pt x="5740" y="0"/>
                </a:lnTo>
                <a:lnTo>
                  <a:pt x="5740" y="431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58" name="CustomShape 3"/>
          <p:cNvSpPr/>
          <p:nvPr/>
        </p:nvSpPr>
        <p:spPr>
          <a:xfrm>
            <a:off x="7804080" y="6048360"/>
            <a:ext cx="1125720" cy="51876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59" name="CustomShape 4"/>
          <p:cNvSpPr/>
          <p:nvPr/>
        </p:nvSpPr>
        <p:spPr>
          <a:xfrm>
            <a:off x="7888680" y="6095880"/>
            <a:ext cx="956520" cy="436320"/>
          </a:xfrm>
          <a:prstGeom prst="ellipse">
            <a:avLst/>
          </a:pr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0" name="CustomShape 5"/>
          <p:cNvSpPr/>
          <p:nvPr/>
        </p:nvSpPr>
        <p:spPr>
          <a:xfrm>
            <a:off x="8007480" y="6146640"/>
            <a:ext cx="727920" cy="328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61" name="CustomShape 6"/>
          <p:cNvSpPr/>
          <p:nvPr/>
        </p:nvSpPr>
        <p:spPr>
          <a:xfrm>
            <a:off x="8092080" y="6184800"/>
            <a:ext cx="554040" cy="25200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2" name="CustomShape 7"/>
          <p:cNvSpPr/>
          <p:nvPr/>
        </p:nvSpPr>
        <p:spPr>
          <a:xfrm>
            <a:off x="8164080" y="6226200"/>
            <a:ext cx="406080" cy="1695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63" name="CustomShape 8"/>
          <p:cNvSpPr/>
          <p:nvPr/>
        </p:nvSpPr>
        <p:spPr>
          <a:xfrm>
            <a:off x="7569360" y="5897520"/>
            <a:ext cx="810360" cy="255240"/>
          </a:xfrm>
          <a:custGeom>
            <a:avLst/>
            <a:gdLst/>
            <a:ahLst/>
            <a:cxn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4" name="CustomShape 9"/>
          <p:cNvSpPr/>
          <p:nvPr/>
        </p:nvSpPr>
        <p:spPr>
          <a:xfrm>
            <a:off x="7823160" y="6620040"/>
            <a:ext cx="939600" cy="104400"/>
          </a:xfrm>
          <a:custGeom>
            <a:avLst/>
            <a:gdLst/>
            <a:ahLst/>
            <a:cxn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amma/>
                  <a:shade val="84706"/>
                  <a:invGamma/>
                </a:schemeClr>
              </a:gs>
              <a:gs pos="100000">
                <a:schemeClr val="accent2"/>
              </a:gs>
            </a:gsLst>
            <a:lin ang="18900000"/>
          </a:gradFill>
          <a:ln w="9360">
            <a:noFill/>
          </a:ln>
        </p:spPr>
        <p:style>
          <a:lnRef idx="0">
            <a:scrgbClr r="0" g="0" b="0"/>
          </a:lnRef>
          <a:fillRef idx="0">
            <a:scrgbClr r="0" g="0" b="0"/>
          </a:fillRef>
          <a:effectRef idx="0">
            <a:scrgbClr r="0" g="0" b="0"/>
          </a:effectRef>
          <a:fontRef idx="minor"/>
        </p:style>
      </p:sp>
      <p:sp>
        <p:nvSpPr>
          <p:cNvPr id="165" name="CustomShape 10"/>
          <p:cNvSpPr/>
          <p:nvPr/>
        </p:nvSpPr>
        <p:spPr>
          <a:xfrm>
            <a:off x="7467480" y="6200640"/>
            <a:ext cx="187920" cy="342720"/>
          </a:xfrm>
          <a:custGeom>
            <a:avLst/>
            <a:gdLst/>
            <a:ahLst/>
            <a:cxn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66" name="CustomShape 11"/>
          <p:cNvSpPr/>
          <p:nvPr/>
        </p:nvSpPr>
        <p:spPr>
          <a:xfrm>
            <a:off x="7556400" y="5945040"/>
            <a:ext cx="1587240" cy="731520"/>
          </a:xfrm>
          <a:custGeom>
            <a:avLst/>
            <a:gdLst/>
            <a:ahLst/>
            <a:cxn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67" name="CustomShape 12"/>
          <p:cNvSpPr/>
          <p:nvPr/>
        </p:nvSpPr>
        <p:spPr>
          <a:xfrm>
            <a:off x="8547120" y="5907240"/>
            <a:ext cx="202680" cy="47160"/>
          </a:xfrm>
          <a:custGeom>
            <a:avLst/>
            <a:gdLst/>
            <a:ahLst/>
            <a:cxn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chemeClr val="accent2">
                  <a:gamma/>
                  <a:shade val="87843"/>
                  <a:invGamma/>
                </a:schemeClr>
              </a:gs>
            </a:gsLst>
            <a:lin ang="0"/>
          </a:gradFill>
          <a:ln w="9360">
            <a:noFill/>
          </a:ln>
        </p:spPr>
        <p:style>
          <a:lnRef idx="0">
            <a:scrgbClr r="0" g="0" b="0"/>
          </a:lnRef>
          <a:fillRef idx="0">
            <a:scrgbClr r="0" g="0" b="0"/>
          </a:fillRef>
          <a:effectRef idx="0">
            <a:scrgbClr r="0" g="0" b="0"/>
          </a:effectRef>
          <a:fontRef idx="minor"/>
        </p:style>
      </p:sp>
      <p:sp>
        <p:nvSpPr>
          <p:cNvPr id="168" name="CustomShape 13"/>
          <p:cNvSpPr/>
          <p:nvPr/>
        </p:nvSpPr>
        <p:spPr>
          <a:xfrm>
            <a:off x="8278200" y="6267600"/>
            <a:ext cx="177480" cy="8388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9" name="CustomShape 14"/>
          <p:cNvSpPr/>
          <p:nvPr/>
        </p:nvSpPr>
        <p:spPr>
          <a:xfrm>
            <a:off x="4800600" y="6245280"/>
            <a:ext cx="1350000" cy="597960"/>
          </a:xfrm>
          <a:prstGeom prst="ellipse">
            <a:avLst/>
          </a:prstGeom>
          <a:gradFill>
            <a:gsLst>
              <a:gs pos="0">
                <a:schemeClr val="accent2">
                  <a:gamma/>
                  <a:shade val="87843"/>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70" name="CustomShape 15"/>
          <p:cNvSpPr/>
          <p:nvPr/>
        </p:nvSpPr>
        <p:spPr>
          <a:xfrm>
            <a:off x="4897800" y="6283440"/>
            <a:ext cx="1149120" cy="526680"/>
          </a:xfrm>
          <a:prstGeom prst="ellipse">
            <a:avLst/>
          </a:prstGeom>
          <a:gradFill>
            <a:gsLst>
              <a:gs pos="0">
                <a:schemeClr val="accent2"/>
              </a:gs>
              <a:gs pos="100000">
                <a:schemeClr val="accent2">
                  <a:gamma/>
                  <a:shade val="87843"/>
                  <a:invGamma/>
                </a:schemeClr>
              </a:gs>
            </a:gsLst>
            <a:lin ang="2700000"/>
          </a:gradFill>
          <a:ln w="9360">
            <a:noFill/>
          </a:ln>
        </p:spPr>
        <p:style>
          <a:lnRef idx="0">
            <a:scrgbClr r="0" g="0" b="0"/>
          </a:lnRef>
          <a:fillRef idx="0">
            <a:scrgbClr r="0" g="0" b="0"/>
          </a:fillRef>
          <a:effectRef idx="0">
            <a:scrgbClr r="0" g="0" b="0"/>
          </a:effectRef>
          <a:fontRef idx="minor"/>
        </p:style>
      </p:sp>
      <p:sp>
        <p:nvSpPr>
          <p:cNvPr id="171" name="CustomShape 16"/>
          <p:cNvSpPr/>
          <p:nvPr/>
        </p:nvSpPr>
        <p:spPr>
          <a:xfrm>
            <a:off x="4955040" y="6316560"/>
            <a:ext cx="1060200" cy="474480"/>
          </a:xfrm>
          <a:prstGeom prst="ellipse">
            <a:avLst/>
          </a:prstGeom>
          <a:gradFill>
            <a:gsLst>
              <a:gs pos="0">
                <a:schemeClr val="accent2">
                  <a:gamma/>
                  <a:shade val="90980"/>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72" name="CustomShape 17"/>
          <p:cNvSpPr/>
          <p:nvPr/>
        </p:nvSpPr>
        <p:spPr>
          <a:xfrm>
            <a:off x="5012280" y="6345360"/>
            <a:ext cx="939600" cy="40932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3" name="CustomShape 18"/>
          <p:cNvSpPr/>
          <p:nvPr/>
        </p:nvSpPr>
        <p:spPr>
          <a:xfrm>
            <a:off x="5048280" y="6357960"/>
            <a:ext cx="873720" cy="38052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4" name="CustomShape 19"/>
          <p:cNvSpPr/>
          <p:nvPr/>
        </p:nvSpPr>
        <p:spPr>
          <a:xfrm>
            <a:off x="5158440" y="6391440"/>
            <a:ext cx="647280" cy="30456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5" name="CustomShape 20"/>
          <p:cNvSpPr/>
          <p:nvPr/>
        </p:nvSpPr>
        <p:spPr>
          <a:xfrm>
            <a:off x="5240880" y="6438960"/>
            <a:ext cx="480240" cy="213840"/>
          </a:xfrm>
          <a:prstGeom prst="ellipse">
            <a:avLst/>
          </a:prstGeom>
          <a:gradFill>
            <a:gsLst>
              <a:gs pos="0">
                <a:schemeClr val="accent2"/>
              </a:gs>
              <a:gs pos="100000">
                <a:schemeClr val="accent2">
                  <a:gamma/>
                  <a:shade val="90980"/>
                  <a:invGamma/>
                </a:schemeClr>
              </a:gs>
            </a:gsLst>
            <a:lin ang="2700000"/>
          </a:gradFill>
          <a:ln w="9360">
            <a:noFill/>
          </a:ln>
        </p:spPr>
        <p:style>
          <a:lnRef idx="0">
            <a:scrgbClr r="0" g="0" b="0"/>
          </a:lnRef>
          <a:fillRef idx="0">
            <a:scrgbClr r="0" g="0" b="0"/>
          </a:fillRef>
          <a:effectRef idx="0">
            <a:scrgbClr r="0" g="0" b="0"/>
          </a:effectRef>
          <a:fontRef idx="minor"/>
        </p:style>
      </p:sp>
      <p:sp>
        <p:nvSpPr>
          <p:cNvPr id="176" name="CustomShape 21"/>
          <p:cNvSpPr/>
          <p:nvPr/>
        </p:nvSpPr>
        <p:spPr>
          <a:xfrm>
            <a:off x="5380560" y="6504120"/>
            <a:ext cx="190080" cy="9504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77" name="CustomShape 22"/>
          <p:cNvSpPr/>
          <p:nvPr/>
        </p:nvSpPr>
        <p:spPr>
          <a:xfrm>
            <a:off x="5471640" y="6067440"/>
            <a:ext cx="950040" cy="294840"/>
          </a:xfrm>
          <a:custGeom>
            <a:avLst/>
            <a:gdLst/>
            <a:ahLst/>
            <a:cxn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8" name="CustomShape 23"/>
          <p:cNvSpPr/>
          <p:nvPr/>
        </p:nvSpPr>
        <p:spPr>
          <a:xfrm>
            <a:off x="4533840" y="6114960"/>
            <a:ext cx="1887840" cy="732960"/>
          </a:xfrm>
          <a:custGeom>
            <a:avLst/>
            <a:gdLst/>
            <a:ahLst/>
            <a:cxn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chemeClr val="accent2">
                  <a:gamma/>
                  <a:shade val="84706"/>
                  <a:invGamma/>
                </a:schemeClr>
              </a:gs>
            </a:gsLst>
            <a:lin ang="2700000"/>
          </a:gradFill>
          <a:ln w="9360">
            <a:noFill/>
          </a:ln>
        </p:spPr>
        <p:style>
          <a:lnRef idx="0">
            <a:scrgbClr r="0" g="0" b="0"/>
          </a:lnRef>
          <a:fillRef idx="0">
            <a:scrgbClr r="0" g="0" b="0"/>
          </a:fillRef>
          <a:effectRef idx="0">
            <a:scrgbClr r="0" g="0" b="0"/>
          </a:effectRef>
          <a:fontRef idx="minor"/>
        </p:style>
      </p:sp>
      <p:sp>
        <p:nvSpPr>
          <p:cNvPr id="179" name="CustomShape 24"/>
          <p:cNvSpPr/>
          <p:nvPr/>
        </p:nvSpPr>
        <p:spPr>
          <a:xfrm>
            <a:off x="4406760" y="6076800"/>
            <a:ext cx="861120" cy="771120"/>
          </a:xfrm>
          <a:custGeom>
            <a:avLst/>
            <a:gdLst/>
            <a:ahLst/>
            <a:cxn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80" name="CustomShape 25"/>
          <p:cNvSpPr/>
          <p:nvPr/>
        </p:nvSpPr>
        <p:spPr>
          <a:xfrm>
            <a:off x="6322320" y="6419880"/>
            <a:ext cx="228240" cy="399600"/>
          </a:xfrm>
          <a:custGeom>
            <a:avLst/>
            <a:gdLst/>
            <a:ahLst/>
            <a:cxn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chemeClr val="accent2">
                  <a:gamma/>
                  <a:shade val="81961"/>
                  <a:invGamma/>
                </a:schemeClr>
              </a:gs>
            </a:gsLst>
            <a:lin ang="5400000"/>
          </a:gradFill>
          <a:ln w="9360">
            <a:noFill/>
          </a:ln>
        </p:spPr>
        <p:style>
          <a:lnRef idx="0">
            <a:scrgbClr r="0" g="0" b="0"/>
          </a:lnRef>
          <a:fillRef idx="0">
            <a:scrgbClr r="0" g="0" b="0"/>
          </a:fillRef>
          <a:effectRef idx="0">
            <a:scrgbClr r="0" g="0" b="0"/>
          </a:effectRef>
          <a:fontRef idx="minor"/>
        </p:style>
      </p:sp>
      <p:sp>
        <p:nvSpPr>
          <p:cNvPr id="181" name="CustomShape 26"/>
          <p:cNvSpPr/>
          <p:nvPr/>
        </p:nvSpPr>
        <p:spPr>
          <a:xfrm>
            <a:off x="4377240" y="5850000"/>
            <a:ext cx="1766880" cy="237600"/>
          </a:xfrm>
          <a:custGeom>
            <a:avLst/>
            <a:gdLst/>
            <a:ahLst/>
            <a:cxn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82" name="CustomShape 27"/>
          <p:cNvSpPr/>
          <p:nvPr/>
        </p:nvSpPr>
        <p:spPr>
          <a:xfrm>
            <a:off x="3951720" y="6116760"/>
            <a:ext cx="361440" cy="731520"/>
          </a:xfrm>
          <a:custGeom>
            <a:avLst/>
            <a:gdLst/>
            <a:ahLst/>
            <a:cxn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83" name="CustomShape 28"/>
          <p:cNvSpPr/>
          <p:nvPr/>
        </p:nvSpPr>
        <p:spPr>
          <a:xfrm>
            <a:off x="6246360" y="5954760"/>
            <a:ext cx="761760" cy="893520"/>
          </a:xfrm>
          <a:custGeom>
            <a:avLst/>
            <a:gdLst/>
            <a:ahLst/>
            <a:cxn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84" name="CustomShape 29"/>
          <p:cNvSpPr/>
          <p:nvPr/>
        </p:nvSpPr>
        <p:spPr>
          <a:xfrm>
            <a:off x="4906440" y="5764320"/>
            <a:ext cx="2281320" cy="674280"/>
          </a:xfrm>
          <a:custGeom>
            <a:avLst/>
            <a:gdLst/>
            <a:ahLst/>
            <a:cxn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85" name="CustomShape 30"/>
          <p:cNvSpPr/>
          <p:nvPr/>
        </p:nvSpPr>
        <p:spPr>
          <a:xfrm>
            <a:off x="6993360" y="6477120"/>
            <a:ext cx="207000" cy="371160"/>
          </a:xfrm>
          <a:custGeom>
            <a:avLst/>
            <a:gdLst/>
            <a:ahLst/>
            <a:cxn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86" name="CustomShape 31"/>
          <p:cNvSpPr/>
          <p:nvPr/>
        </p:nvSpPr>
        <p:spPr>
          <a:xfrm>
            <a:off x="3759120" y="5830920"/>
            <a:ext cx="1017720" cy="1017360"/>
          </a:xfrm>
          <a:custGeom>
            <a:avLst/>
            <a:gdLst/>
            <a:ahLst/>
            <a:cxn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87" name="CustomShape 32"/>
          <p:cNvSpPr/>
          <p:nvPr/>
        </p:nvSpPr>
        <p:spPr>
          <a:xfrm>
            <a:off x="8889840" y="5400720"/>
            <a:ext cx="2541600" cy="1160280"/>
          </a:xfrm>
          <a:custGeom>
            <a:avLst/>
            <a:gdLst/>
            <a:ahLst/>
            <a:cxn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88" name="CustomShape 33"/>
          <p:cNvSpPr/>
          <p:nvPr/>
        </p:nvSpPr>
        <p:spPr>
          <a:xfrm>
            <a:off x="8737560" y="5343480"/>
            <a:ext cx="1151280" cy="1169640"/>
          </a:xfrm>
          <a:custGeom>
            <a:avLst/>
            <a:gdLst/>
            <a:ahLst/>
            <a:cxn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89" name="CustomShape 34"/>
          <p:cNvSpPr/>
          <p:nvPr/>
        </p:nvSpPr>
        <p:spPr>
          <a:xfrm>
            <a:off x="10143000" y="5334120"/>
            <a:ext cx="1288800" cy="399600"/>
          </a:xfrm>
          <a:custGeom>
            <a:avLst/>
            <a:gdLst/>
            <a:ahLst/>
            <a:cxn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chemeClr val="accent2">
                  <a:gamma/>
                  <a:tint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0" name="CustomShape 35"/>
          <p:cNvSpPr/>
          <p:nvPr/>
        </p:nvSpPr>
        <p:spPr>
          <a:xfrm>
            <a:off x="11104200" y="6361200"/>
            <a:ext cx="151920" cy="85320"/>
          </a:xfrm>
          <a:custGeom>
            <a:avLst/>
            <a:gdLst/>
            <a:ahLst/>
            <a:cxn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1" name="CustomShape 36"/>
          <p:cNvSpPr/>
          <p:nvPr/>
        </p:nvSpPr>
        <p:spPr>
          <a:xfrm>
            <a:off x="9535680" y="6465960"/>
            <a:ext cx="1491840" cy="171000"/>
          </a:xfrm>
          <a:custGeom>
            <a:avLst/>
            <a:gdLst/>
            <a:ahLst/>
            <a:cxn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2" name="CustomShape 37"/>
          <p:cNvSpPr/>
          <p:nvPr/>
        </p:nvSpPr>
        <p:spPr>
          <a:xfrm>
            <a:off x="11294640" y="5800680"/>
            <a:ext cx="302400" cy="541080"/>
          </a:xfrm>
          <a:custGeom>
            <a:avLst/>
            <a:gdLst/>
            <a:ahLst/>
            <a:cxn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3" name="CustomShape 38"/>
          <p:cNvSpPr/>
          <p:nvPr/>
        </p:nvSpPr>
        <p:spPr>
          <a:xfrm>
            <a:off x="10712520" y="5753160"/>
            <a:ext cx="175320" cy="142560"/>
          </a:xfrm>
          <a:custGeom>
            <a:avLst/>
            <a:gdLst/>
            <a:ahLst/>
            <a:cxn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4" name="CustomShape 39"/>
          <p:cNvSpPr/>
          <p:nvPr/>
        </p:nvSpPr>
        <p:spPr>
          <a:xfrm>
            <a:off x="9408600" y="5638680"/>
            <a:ext cx="1517400" cy="684000"/>
          </a:xfrm>
          <a:custGeom>
            <a:avLst/>
            <a:gdLst/>
            <a:ahLst/>
            <a:cxn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95" name="CustomShape 40"/>
          <p:cNvSpPr/>
          <p:nvPr/>
        </p:nvSpPr>
        <p:spPr>
          <a:xfrm>
            <a:off x="9205560" y="5572080"/>
            <a:ext cx="1923840" cy="845640"/>
          </a:xfrm>
          <a:custGeom>
            <a:avLst/>
            <a:gdLst/>
            <a:ahLst/>
            <a:cxn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amma/>
                  <a:tint val="96863"/>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196" name="CustomShape 41"/>
          <p:cNvSpPr/>
          <p:nvPr/>
        </p:nvSpPr>
        <p:spPr>
          <a:xfrm>
            <a:off x="9660600" y="5543640"/>
            <a:ext cx="772200" cy="104400"/>
          </a:xfrm>
          <a:custGeom>
            <a:avLst/>
            <a:gdLst/>
            <a:ahLst/>
            <a:cxn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7" name="CustomShape 42"/>
          <p:cNvSpPr/>
          <p:nvPr/>
        </p:nvSpPr>
        <p:spPr>
          <a:xfrm>
            <a:off x="9446760" y="5648400"/>
            <a:ext cx="139320" cy="75960"/>
          </a:xfrm>
          <a:custGeom>
            <a:avLst/>
            <a:gdLst/>
            <a:ahLst/>
            <a:cxn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8" name="CustomShape 43"/>
          <p:cNvSpPr/>
          <p:nvPr/>
        </p:nvSpPr>
        <p:spPr>
          <a:xfrm>
            <a:off x="9622440" y="5727600"/>
            <a:ext cx="1096200" cy="506160"/>
          </a:xfrm>
          <a:prstGeom prst="ellipse">
            <a:avLst/>
          </a:prstGeom>
          <a:gradFill>
            <a:gsLst>
              <a:gs pos="0">
                <a:schemeClr val="accent2">
                  <a:gamma/>
                  <a:shade val="94118"/>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199" name="CustomShape 44"/>
          <p:cNvSpPr/>
          <p:nvPr/>
        </p:nvSpPr>
        <p:spPr>
          <a:xfrm>
            <a:off x="9690120" y="5762520"/>
            <a:ext cx="943560" cy="429840"/>
          </a:xfrm>
          <a:prstGeom prst="ellipse">
            <a:avLst/>
          </a:pr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00" name="CustomShape 45"/>
          <p:cNvSpPr/>
          <p:nvPr/>
        </p:nvSpPr>
        <p:spPr>
          <a:xfrm>
            <a:off x="9757800" y="5794200"/>
            <a:ext cx="816840" cy="3693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201" name="CustomShape 46"/>
          <p:cNvSpPr/>
          <p:nvPr/>
        </p:nvSpPr>
        <p:spPr>
          <a:xfrm>
            <a:off x="9851040" y="5838840"/>
            <a:ext cx="630360" cy="28080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02" name="CustomShape 47"/>
          <p:cNvSpPr/>
          <p:nvPr/>
        </p:nvSpPr>
        <p:spPr>
          <a:xfrm>
            <a:off x="9927000" y="5870520"/>
            <a:ext cx="469440" cy="220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203" name="CustomShape 48"/>
          <p:cNvSpPr/>
          <p:nvPr/>
        </p:nvSpPr>
        <p:spPr>
          <a:xfrm>
            <a:off x="10028880" y="5918040"/>
            <a:ext cx="266400" cy="12816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04" name="CustomShape 49"/>
          <p:cNvSpPr/>
          <p:nvPr/>
        </p:nvSpPr>
        <p:spPr>
          <a:xfrm>
            <a:off x="11175840" y="5057640"/>
            <a:ext cx="810360" cy="151920"/>
          </a:xfrm>
          <a:custGeom>
            <a:avLst/>
            <a:gdLst/>
            <a:ahLst/>
            <a:cxn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5" name="CustomShape 50"/>
          <p:cNvSpPr/>
          <p:nvPr/>
        </p:nvSpPr>
        <p:spPr>
          <a:xfrm>
            <a:off x="11250000" y="4800600"/>
            <a:ext cx="545760" cy="85320"/>
          </a:xfrm>
          <a:custGeom>
            <a:avLst/>
            <a:gdLst/>
            <a:ahLst/>
            <a:cxn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6" name="CustomShape 51"/>
          <p:cNvSpPr/>
          <p:nvPr/>
        </p:nvSpPr>
        <p:spPr>
          <a:xfrm>
            <a:off x="11948760" y="4867200"/>
            <a:ext cx="126720" cy="247320"/>
          </a:xfrm>
          <a:custGeom>
            <a:avLst/>
            <a:gdLst/>
            <a:ahLst/>
            <a:cxn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7" name="CustomShape 52"/>
          <p:cNvSpPr/>
          <p:nvPr/>
        </p:nvSpPr>
        <p:spPr>
          <a:xfrm>
            <a:off x="11377080" y="5153040"/>
            <a:ext cx="406080" cy="28080"/>
          </a:xfrm>
          <a:custGeom>
            <a:avLst/>
            <a:gdLst/>
            <a:ahLst/>
            <a:cxn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8" name="CustomShape 53"/>
          <p:cNvSpPr/>
          <p:nvPr/>
        </p:nvSpPr>
        <p:spPr>
          <a:xfrm>
            <a:off x="11226960" y="4829040"/>
            <a:ext cx="340560" cy="294840"/>
          </a:xfrm>
          <a:custGeom>
            <a:avLst/>
            <a:gdLst/>
            <a:ahLst/>
            <a:cxn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09" name="CustomShape 54"/>
          <p:cNvSpPr/>
          <p:nvPr/>
        </p:nvSpPr>
        <p:spPr>
          <a:xfrm>
            <a:off x="11618280" y="4829040"/>
            <a:ext cx="393480" cy="333000"/>
          </a:xfrm>
          <a:custGeom>
            <a:avLst/>
            <a:gdLst/>
            <a:ahLst/>
            <a:cxn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10" name="CustomShape 55"/>
          <p:cNvSpPr/>
          <p:nvPr/>
        </p:nvSpPr>
        <p:spPr>
          <a:xfrm>
            <a:off x="11313720" y="4854600"/>
            <a:ext cx="632520" cy="294840"/>
          </a:xfrm>
          <a:custGeom>
            <a:avLst/>
            <a:gdLst/>
            <a:ahLst/>
            <a:cxn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11" name="CustomShape 56"/>
          <p:cNvSpPr/>
          <p:nvPr/>
        </p:nvSpPr>
        <p:spPr>
          <a:xfrm>
            <a:off x="11389680" y="4897440"/>
            <a:ext cx="480240" cy="2091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12" name="CustomShape 57"/>
          <p:cNvSpPr/>
          <p:nvPr/>
        </p:nvSpPr>
        <p:spPr>
          <a:xfrm>
            <a:off x="11436480" y="4919760"/>
            <a:ext cx="384840" cy="16164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13" name="CustomShape 58"/>
          <p:cNvSpPr/>
          <p:nvPr/>
        </p:nvSpPr>
        <p:spPr>
          <a:xfrm>
            <a:off x="11495520" y="4935600"/>
            <a:ext cx="264240" cy="1299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14" name="CustomShape 59"/>
          <p:cNvSpPr/>
          <p:nvPr/>
        </p:nvSpPr>
        <p:spPr>
          <a:xfrm>
            <a:off x="11552760" y="4960800"/>
            <a:ext cx="154080" cy="7416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15" name="PlaceHolder 60"/>
          <p:cNvSpPr>
            <a:spLocks noGrp="1"/>
          </p:cNvSpPr>
          <p:nvPr>
            <p:ph type="title"/>
          </p:nvPr>
        </p:nvSpPr>
        <p:spPr>
          <a:xfrm>
            <a:off x="609480" y="277920"/>
            <a:ext cx="10972440" cy="1139400"/>
          </a:xfrm>
          <a:prstGeom prst="rect">
            <a:avLst/>
          </a:prstGeom>
        </p:spPr>
        <p:txBody>
          <a:bodyPr anchor="ctr" anchorCtr="1"/>
          <a:lstStyle/>
          <a:p>
            <a:pPr algn="ctr">
              <a:lnSpc>
                <a:spcPct val="100000"/>
              </a:lnSpc>
            </a:pPr>
            <a:r>
              <a:rPr lang="en-US" sz="4400" b="0" strike="noStrike" spc="-1">
                <a:solidFill>
                  <a:srgbClr val="CCECFF"/>
                </a:solidFill>
                <a:uFill>
                  <a:solidFill>
                    <a:srgbClr val="FFFFFF"/>
                  </a:solidFill>
                </a:uFill>
                <a:latin typeface="Arial"/>
              </a:rPr>
              <a:t>Click to edit Master title style</a:t>
            </a:r>
            <a:endParaRPr lang="en-US" sz="1800" b="0" strike="noStrike" spc="-1">
              <a:solidFill>
                <a:srgbClr val="FFFFFF"/>
              </a:solidFill>
              <a:uFill>
                <a:solidFill>
                  <a:srgbClr val="FFFFFF"/>
                </a:solidFill>
              </a:uFill>
              <a:latin typeface="Arial"/>
            </a:endParaRPr>
          </a:p>
        </p:txBody>
      </p:sp>
      <p:sp>
        <p:nvSpPr>
          <p:cNvPr id="216" name="PlaceHolder 61"/>
          <p:cNvSpPr>
            <a:spLocks noGrp="1"/>
          </p:cNvSpPr>
          <p:nvPr>
            <p:ph type="body"/>
          </p:nvPr>
        </p:nvSpPr>
        <p:spPr>
          <a:xfrm>
            <a:off x="609480" y="1600200"/>
            <a:ext cx="10972440" cy="452556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FFFFFF"/>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3200" b="0" strike="noStrike" spc="-1">
                <a:solidFill>
                  <a:srgbClr val="FFFFFF"/>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3200" b="0" strike="noStrike" spc="-1">
                <a:solidFill>
                  <a:srgbClr val="FFFFFF"/>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3200" b="0" strike="noStrike" spc="-1">
                <a:solidFill>
                  <a:srgbClr val="FFFFFF"/>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3200" b="0" strike="noStrike" spc="-1">
                <a:solidFill>
                  <a:srgbClr val="FFFFFF"/>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3200" b="0" strike="noStrike" spc="-1">
                <a:solidFill>
                  <a:srgbClr val="FFFFFF"/>
                </a:solidFill>
                <a:uFill>
                  <a:solidFill>
                    <a:srgbClr val="FFFFFF"/>
                  </a:solidFill>
                </a:uFill>
                <a:latin typeface="Arial"/>
              </a:rPr>
              <a:t>Sixth Outline Level</a:t>
            </a:r>
          </a:p>
          <a:p>
            <a:pPr marL="343080" indent="-342720">
              <a:lnSpc>
                <a:spcPct val="100000"/>
              </a:lnSpc>
              <a:buClr>
                <a:srgbClr val="99FF99"/>
              </a:buClr>
              <a:buSzPct val="80000"/>
              <a:buFont typeface="Wingdings" charset="2"/>
              <a:buChar char=""/>
            </a:pPr>
            <a:r>
              <a:rPr lang="en-US" sz="3200" b="0" strike="noStrike" spc="-1">
                <a:solidFill>
                  <a:srgbClr val="FFFFFF"/>
                </a:solidFill>
                <a:uFill>
                  <a:solidFill>
                    <a:srgbClr val="FFFFFF"/>
                  </a:solidFill>
                </a:uFill>
                <a:latin typeface="Arial"/>
              </a:rPr>
              <a:t>Seventh Outline LevelClick to edit Master text styles</a:t>
            </a:r>
          </a:p>
          <a:p>
            <a:pPr marL="743040" lvl="1" indent="-285480">
              <a:lnSpc>
                <a:spcPct val="100000"/>
              </a:lnSpc>
              <a:buClr>
                <a:srgbClr val="CCECFF"/>
              </a:buClr>
              <a:buSzPct val="50000"/>
              <a:buFont typeface="Wingdings" charset="2"/>
              <a:buChar char=""/>
            </a:pPr>
            <a:r>
              <a:rPr lang="en-US" sz="2800" b="0" strike="noStrike" spc="-1">
                <a:solidFill>
                  <a:srgbClr val="FFFFFF"/>
                </a:solidFill>
                <a:uFill>
                  <a:solidFill>
                    <a:srgbClr val="FFFFFF"/>
                  </a:solidFill>
                </a:uFill>
                <a:latin typeface="Arial"/>
              </a:rPr>
              <a:t>Second level</a:t>
            </a:r>
            <a:endParaRPr lang="en-US" sz="3200" b="0" strike="noStrike" spc="-1">
              <a:solidFill>
                <a:srgbClr val="FFFFFF"/>
              </a:solidFill>
              <a:uFill>
                <a:solidFill>
                  <a:srgbClr val="FFFFFF"/>
                </a:solidFill>
              </a:uFill>
              <a:latin typeface="Arial"/>
            </a:endParaRPr>
          </a:p>
          <a:p>
            <a:pPr marL="1143000" lvl="2" indent="-228240">
              <a:lnSpc>
                <a:spcPct val="100000"/>
              </a:lnSpc>
              <a:buClr>
                <a:srgbClr val="0088E4"/>
              </a:buClr>
              <a:buFont typeface="Symbol" charset="2"/>
              <a:buChar char=""/>
            </a:pPr>
            <a:r>
              <a:rPr lang="en-US" sz="2400" b="0" strike="noStrike" spc="-1">
                <a:solidFill>
                  <a:srgbClr val="FFFFFF"/>
                </a:solidFill>
                <a:uFill>
                  <a:solidFill>
                    <a:srgbClr val="FFFFFF"/>
                  </a:solidFill>
                </a:uFill>
                <a:latin typeface="Arial"/>
              </a:rPr>
              <a:t>Third level</a:t>
            </a:r>
            <a:endParaRPr lang="en-US" sz="3200" b="0" strike="noStrike" spc="-1">
              <a:solidFill>
                <a:srgbClr val="FFFFFF"/>
              </a:solidFill>
              <a:uFill>
                <a:solidFill>
                  <a:srgbClr val="FFFFFF"/>
                </a:solidFill>
              </a:uFill>
              <a:latin typeface="Arial"/>
            </a:endParaRPr>
          </a:p>
          <a:p>
            <a:pPr marL="1600200" lvl="3" indent="-228240">
              <a:lnSpc>
                <a:spcPct val="100000"/>
              </a:lnSpc>
              <a:buClr>
                <a:srgbClr val="AFE1FF"/>
              </a:buClr>
              <a:buSzPct val="50000"/>
              <a:buFont typeface="Wingdings" charset="2"/>
              <a:buChar char=""/>
            </a:pPr>
            <a:r>
              <a:rPr lang="en-US" sz="2000" b="0" strike="noStrike" spc="-1">
                <a:solidFill>
                  <a:srgbClr val="FFFFFF"/>
                </a:solidFill>
                <a:uFill>
                  <a:solidFill>
                    <a:srgbClr val="FFFFFF"/>
                  </a:solidFill>
                </a:uFill>
                <a:latin typeface="Arial"/>
              </a:rPr>
              <a:t>Fourth level</a:t>
            </a:r>
            <a:endParaRPr lang="en-US" sz="3200" b="0" strike="noStrike" spc="-1">
              <a:solidFill>
                <a:srgbClr val="FFFFFF"/>
              </a:solidFill>
              <a:uFill>
                <a:solidFill>
                  <a:srgbClr val="FFFFFF"/>
                </a:solidFill>
              </a:uFill>
              <a:latin typeface="Arial"/>
            </a:endParaRPr>
          </a:p>
          <a:p>
            <a:pPr marL="2057400" lvl="4" indent="-228240">
              <a:lnSpc>
                <a:spcPct val="100000"/>
              </a:lnSpc>
              <a:buClr>
                <a:srgbClr val="99FF99"/>
              </a:buClr>
              <a:buFont typeface="Symbol" charset="2"/>
              <a:buChar char=""/>
            </a:pPr>
            <a:r>
              <a:rPr lang="en-US" sz="2000" b="0" strike="noStrike" spc="-1">
                <a:solidFill>
                  <a:srgbClr val="FFFFFF"/>
                </a:solidFill>
                <a:uFill>
                  <a:solidFill>
                    <a:srgbClr val="FFFFFF"/>
                  </a:solidFill>
                </a:uFill>
                <a:latin typeface="Arial"/>
              </a:rPr>
              <a:t>Fifth level</a:t>
            </a:r>
            <a:endParaRPr lang="en-US" sz="3200" b="0" strike="noStrike" spc="-1">
              <a:solidFill>
                <a:srgbClr val="FFFFFF"/>
              </a:solidFill>
              <a:uFill>
                <a:solidFill>
                  <a:srgbClr val="FFFFFF"/>
                </a:solidFill>
              </a:uFill>
              <a:latin typeface="Arial"/>
            </a:endParaRPr>
          </a:p>
        </p:txBody>
      </p:sp>
      <p:sp>
        <p:nvSpPr>
          <p:cNvPr id="217" name="PlaceHolder 62"/>
          <p:cNvSpPr>
            <a:spLocks noGrp="1"/>
          </p:cNvSpPr>
          <p:nvPr>
            <p:ph type="dt"/>
          </p:nvPr>
        </p:nvSpPr>
        <p:spPr>
          <a:xfrm>
            <a:off x="609480" y="6245280"/>
            <a:ext cx="2844360" cy="47592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218" name="PlaceHolder 63"/>
          <p:cNvSpPr>
            <a:spLocks noGrp="1"/>
          </p:cNvSpPr>
          <p:nvPr>
            <p:ph type="ftr"/>
          </p:nvPr>
        </p:nvSpPr>
        <p:spPr>
          <a:xfrm>
            <a:off x="4165560" y="6245280"/>
            <a:ext cx="3860280" cy="47592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219" name="PlaceHolder 64"/>
          <p:cNvSpPr>
            <a:spLocks noGrp="1"/>
          </p:cNvSpPr>
          <p:nvPr>
            <p:ph type="sldNum"/>
          </p:nvPr>
        </p:nvSpPr>
        <p:spPr>
          <a:xfrm>
            <a:off x="8737560" y="6245280"/>
            <a:ext cx="2844360" cy="475920"/>
          </a:xfrm>
          <a:prstGeom prst="rect">
            <a:avLst/>
          </a:prstGeom>
        </p:spPr>
        <p:txBody>
          <a:bodyPr anchor="b"/>
          <a:lstStyle/>
          <a:p>
            <a:pPr algn="r">
              <a:lnSpc>
                <a:spcPct val="100000"/>
              </a:lnSpc>
            </a:pPr>
            <a:fld id="{50B1E73B-D711-464F-A160-464B40D76DE6}" type="slidenum">
              <a:rPr lang="es-US" sz="1400" b="0" strike="noStrike" spc="-1">
                <a:solidFill>
                  <a:srgbClr val="FFFFFF"/>
                </a:solidFill>
                <a:uFill>
                  <a:solidFill>
                    <a:srgbClr val="FFFFFF"/>
                  </a:solidFill>
                </a:uFill>
                <a:latin typeface="Arial"/>
              </a:rPr>
              <a:t>‹#›</a:t>
            </a:fld>
            <a:endParaRPr lang="es-US" sz="1400" b="0" strike="noStrike" spc="-1" dirty="0">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 name="TextShape 1"/>
          <p:cNvSpPr txBox="1"/>
          <p:nvPr/>
        </p:nvSpPr>
        <p:spPr>
          <a:xfrm>
            <a:off x="365580" y="1309122"/>
            <a:ext cx="11612880" cy="2216400"/>
          </a:xfrm>
          <a:prstGeom prst="rect">
            <a:avLst/>
          </a:prstGeom>
          <a:noFill/>
          <a:ln>
            <a:noFill/>
          </a:ln>
        </p:spPr>
        <p:txBody>
          <a:bodyPr anchor="b" anchorCtr="1"/>
          <a:lstStyle/>
          <a:p>
            <a:pPr algn="ctr">
              <a:lnSpc>
                <a:spcPct val="100000"/>
              </a:lnSpc>
            </a:pPr>
            <a:r>
              <a:rPr lang="es-ES" sz="5400" b="0" strike="noStrike" spc="-1" dirty="0" smtClean="0">
                <a:solidFill>
                  <a:srgbClr val="CCECFF"/>
                </a:solidFill>
                <a:uFill>
                  <a:solidFill>
                    <a:srgbClr val="FFFFFF"/>
                  </a:solidFill>
                </a:uFill>
                <a:latin typeface="Arial"/>
              </a:rPr>
              <a:t> 
</a:t>
            </a:r>
            <a:r>
              <a:rPr lang="es-ES" sz="5400" b="1" strike="noStrike" spc="-1" dirty="0" smtClean="0">
                <a:solidFill>
                  <a:schemeClr val="bg1"/>
                </a:solidFill>
                <a:uFill>
                  <a:solidFill>
                    <a:srgbClr val="FFFFFF"/>
                  </a:solidFill>
                </a:uFill>
                <a:latin typeface="Ameretto Condensed" panose="00000400000000000000" pitchFamily="2" charset="0"/>
              </a:rPr>
              <a:t>Geometría Sagrada</a:t>
            </a:r>
            <a:r>
              <a:rPr lang="es-ES" sz="5400" b="1" spc="-1" dirty="0" smtClean="0">
                <a:solidFill>
                  <a:schemeClr val="bg1"/>
                </a:solidFill>
                <a:uFill>
                  <a:solidFill>
                    <a:srgbClr val="FFFFFF"/>
                  </a:solidFill>
                </a:uFill>
                <a:latin typeface="Ameretto Condensed" panose="00000400000000000000" pitchFamily="2" charset="0"/>
              </a:rPr>
              <a:t> y</a:t>
            </a:r>
            <a:r>
              <a:rPr lang="es-ES" sz="5400" b="1" strike="noStrike" spc="-1" dirty="0" smtClean="0">
                <a:solidFill>
                  <a:schemeClr val="bg1"/>
                </a:solidFill>
                <a:uFill>
                  <a:solidFill>
                    <a:srgbClr val="FFFFFF"/>
                  </a:solidFill>
                </a:uFill>
                <a:latin typeface="Ameretto Condensed" panose="00000400000000000000" pitchFamily="2" charset="0"/>
              </a:rPr>
              <a:t> los Cristales</a:t>
            </a:r>
            <a:endParaRPr lang="es-ES" sz="1800" b="1" strike="noStrike" spc="-1" dirty="0">
              <a:solidFill>
                <a:schemeClr val="bg1"/>
              </a:solidFill>
              <a:uFill>
                <a:solidFill>
                  <a:srgbClr val="FFFFFF"/>
                </a:solidFill>
              </a:uFill>
              <a:latin typeface="Ameretto Condensed" panose="00000400000000000000" pitchFamily="2" charset="0"/>
            </a:endParaRPr>
          </a:p>
        </p:txBody>
      </p:sp>
      <p:sp>
        <p:nvSpPr>
          <p:cNvPr id="255" name="TextShape 2"/>
          <p:cNvSpPr txBox="1"/>
          <p:nvPr/>
        </p:nvSpPr>
        <p:spPr>
          <a:xfrm>
            <a:off x="2971800" y="4906058"/>
            <a:ext cx="6400440" cy="609120"/>
          </a:xfrm>
          <a:prstGeom prst="rect">
            <a:avLst/>
          </a:prstGeom>
          <a:noFill/>
          <a:ln>
            <a:noFill/>
          </a:ln>
        </p:spPr>
        <p:txBody>
          <a:bodyPr/>
          <a:lstStyle/>
          <a:p>
            <a:pPr algn="ctr">
              <a:lnSpc>
                <a:spcPct val="100000"/>
              </a:lnSpc>
            </a:pPr>
            <a:r>
              <a:rPr lang="es-US" sz="3200" b="0" strike="noStrike" spc="-1" dirty="0">
                <a:solidFill>
                  <a:srgbClr val="FFFFFF"/>
                </a:solidFill>
                <a:uFill>
                  <a:solidFill>
                    <a:srgbClr val="FFFFFF"/>
                  </a:solidFill>
                </a:uFill>
                <a:latin typeface="Arial"/>
              </a:rPr>
              <a:t>Susana Fortún, </a:t>
            </a:r>
            <a:r>
              <a:rPr lang="es-US" sz="3200" b="0" strike="noStrike" spc="-1" dirty="0" smtClean="0">
                <a:solidFill>
                  <a:srgbClr val="FFFFFF"/>
                </a:solidFill>
                <a:uFill>
                  <a:solidFill>
                    <a:srgbClr val="FFFFFF"/>
                  </a:solidFill>
                </a:uFill>
                <a:latin typeface="Arial"/>
              </a:rPr>
              <a:t>PhD.</a:t>
            </a:r>
            <a:endParaRPr lang="es-US" sz="3200" b="0" strike="noStrike" spc="-1" dirty="0">
              <a:solidFill>
                <a:srgbClr val="000000"/>
              </a:solidFill>
              <a:uFill>
                <a:solidFill>
                  <a:srgbClr val="FFFFFF"/>
                </a:solidFill>
              </a:uFill>
              <a:latin typeface="Arial"/>
            </a:endParaRPr>
          </a:p>
          <a:p>
            <a:pPr algn="ctr">
              <a:lnSpc>
                <a:spcPct val="100000"/>
              </a:lnSpc>
            </a:pPr>
            <a:endParaRPr lang="es-US" sz="3200" b="0" strike="noStrike" spc="-1" dirty="0">
              <a:solidFill>
                <a:srgbClr val="000000"/>
              </a:solidFill>
              <a:uFill>
                <a:solidFill>
                  <a:srgbClr val="FFFFFF"/>
                </a:solidFill>
              </a:uFill>
              <a:latin typeface="Arial"/>
            </a:endParaRPr>
          </a:p>
          <a:p>
            <a:pPr algn="ctr">
              <a:lnSpc>
                <a:spcPct val="100000"/>
              </a:lnSpc>
            </a:pPr>
            <a:endParaRPr lang="es-US" sz="3200" b="0" strike="noStrike" spc="-1" dirty="0">
              <a:solidFill>
                <a:srgbClr val="000000"/>
              </a:solidFill>
              <a:uFill>
                <a:solidFill>
                  <a:srgbClr val="FFFFFF"/>
                </a:solidFill>
              </a:uFill>
              <a:latin typeface="Arial"/>
            </a:endParaRPr>
          </a:p>
          <a:p>
            <a:pPr algn="ctr">
              <a:lnSpc>
                <a:spcPct val="100000"/>
              </a:lnSpc>
            </a:pPr>
            <a:endParaRPr lang="es-US" sz="3200" b="0" strike="noStrike" spc="-1" dirty="0">
              <a:solidFill>
                <a:srgbClr val="000000"/>
              </a:solidFill>
              <a:uFill>
                <a:solidFill>
                  <a:srgbClr val="FFFFFF"/>
                </a:solidFill>
              </a:uFill>
              <a:latin typeface="Arial"/>
            </a:endParaRPr>
          </a:p>
        </p:txBody>
      </p:sp>
      <p:sp>
        <p:nvSpPr>
          <p:cNvPr id="256" name="CustomShape 3"/>
          <p:cNvSpPr/>
          <p:nvPr/>
        </p:nvSpPr>
        <p:spPr>
          <a:xfrm>
            <a:off x="5643360" y="5517169"/>
            <a:ext cx="686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US" sz="1800" b="0" strike="noStrike" spc="-1" dirty="0" smtClean="0">
                <a:solidFill>
                  <a:srgbClr val="FFFFFF"/>
                </a:solidFill>
                <a:uFill>
                  <a:solidFill>
                    <a:srgbClr val="FFFFFF"/>
                  </a:solidFill>
                </a:uFill>
                <a:latin typeface="Arial"/>
              </a:rPr>
              <a:t>2020</a:t>
            </a:r>
            <a:endParaRPr lang="es-US" sz="1800" b="0" strike="noStrike" spc="-1" dirty="0">
              <a:solidFill>
                <a:srgbClr val="000000"/>
              </a:solidFill>
              <a:uFill>
                <a:solidFill>
                  <a:srgbClr val="FFFFFF"/>
                </a:solidFill>
              </a:uFill>
              <a:latin typeface="Arial"/>
            </a:endParaRPr>
          </a:p>
        </p:txBody>
      </p:sp>
      <p:sp>
        <p:nvSpPr>
          <p:cNvPr id="257" name="TextShape 4"/>
          <p:cNvSpPr txBox="1"/>
          <p:nvPr/>
        </p:nvSpPr>
        <p:spPr>
          <a:xfrm>
            <a:off x="8737560" y="6248520"/>
            <a:ext cx="2844360" cy="456840"/>
          </a:xfrm>
          <a:prstGeom prst="rect">
            <a:avLst/>
          </a:prstGeom>
          <a:noFill/>
          <a:ln>
            <a:noFill/>
          </a:ln>
        </p:spPr>
        <p:txBody>
          <a:bodyPr anchor="b"/>
          <a:lstStyle/>
          <a:p>
            <a:pPr algn="r">
              <a:lnSpc>
                <a:spcPct val="100000"/>
              </a:lnSpc>
            </a:pPr>
            <a:fld id="{40AE2B34-C9DD-4215-B7D7-581BEE0418F6}" type="slidenum">
              <a:rPr lang="es-US" sz="1400" b="0" strike="noStrike" spc="-1">
                <a:solidFill>
                  <a:srgbClr val="FFFFFF"/>
                </a:solidFill>
                <a:uFill>
                  <a:solidFill>
                    <a:srgbClr val="FFFFFF"/>
                  </a:solidFill>
                </a:uFill>
                <a:latin typeface="Arial"/>
              </a:rPr>
              <a:t>1</a:t>
            </a:fld>
            <a:endParaRPr lang="es-US" sz="1400" b="0" strike="noStrike" spc="-1" dirty="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3"/>
          <p:cNvSpPr txBox="1"/>
          <p:nvPr/>
        </p:nvSpPr>
        <p:spPr>
          <a:xfrm>
            <a:off x="8737560" y="6245280"/>
            <a:ext cx="2844360" cy="475920"/>
          </a:xfrm>
          <a:prstGeom prst="rect">
            <a:avLst/>
          </a:prstGeom>
          <a:noFill/>
          <a:ln>
            <a:noFill/>
          </a:ln>
        </p:spPr>
        <p:txBody>
          <a:bodyPr anchor="b"/>
          <a:lstStyle/>
          <a:p>
            <a:pPr algn="r">
              <a:lnSpc>
                <a:spcPct val="100000"/>
              </a:lnSpc>
            </a:pPr>
            <a:fld id="{EEA65020-DBF9-4D35-BC42-B1EDC0A1AFB5}" type="slidenum">
              <a:rPr lang="es-US" sz="1400" b="0" strike="noStrike" spc="-1">
                <a:solidFill>
                  <a:srgbClr val="FFFFFF"/>
                </a:solidFill>
                <a:uFill>
                  <a:solidFill>
                    <a:srgbClr val="FFFFFF"/>
                  </a:solidFill>
                </a:uFill>
                <a:latin typeface="Arial"/>
              </a:rPr>
              <a:t>10</a:t>
            </a:fld>
            <a:endParaRPr lang="es-US" sz="1400" b="0" strike="noStrike" spc="-1" dirty="0">
              <a:solidFill>
                <a:srgbClr val="000000"/>
              </a:solidFill>
              <a:uFill>
                <a:solidFill>
                  <a:srgbClr val="FFFFFF"/>
                </a:solidFill>
              </a:uFill>
              <a:latin typeface="Times New Roman"/>
            </a:endParaRPr>
          </a:p>
        </p:txBody>
      </p:sp>
      <p:sp>
        <p:nvSpPr>
          <p:cNvPr id="2" name="Rectangle 1"/>
          <p:cNvSpPr/>
          <p:nvPr/>
        </p:nvSpPr>
        <p:spPr>
          <a:xfrm>
            <a:off x="529018" y="196985"/>
            <a:ext cx="10964033" cy="769441"/>
          </a:xfrm>
          <a:prstGeom prst="rect">
            <a:avLst/>
          </a:prstGeom>
        </p:spPr>
        <p:txBody>
          <a:bodyPr wrap="square">
            <a:spAutoFit/>
          </a:bodyPr>
          <a:lstStyle/>
          <a:p>
            <a:pPr algn="ctr">
              <a:lnSpc>
                <a:spcPct val="100000"/>
              </a:lnSpc>
            </a:pPr>
            <a:r>
              <a:rPr lang="es-ES" sz="4400" b="1" spc="-1" dirty="0" smtClean="0">
                <a:solidFill>
                  <a:srgbClr val="CCECFF"/>
                </a:solidFill>
                <a:uFill>
                  <a:solidFill>
                    <a:srgbClr val="FFFFFF"/>
                  </a:solidFill>
                </a:uFill>
              </a:rPr>
              <a:t>La Geometría Sagrada</a:t>
            </a:r>
            <a:endParaRPr lang="es-ES" sz="4400" b="1" spc="-1" dirty="0">
              <a:solidFill>
                <a:srgbClr val="FFFFFF"/>
              </a:solidFill>
              <a:uFill>
                <a:solidFill>
                  <a:srgbClr val="FFFFFF"/>
                </a:solidFill>
              </a:uFill>
            </a:endParaRPr>
          </a:p>
        </p:txBody>
      </p:sp>
      <p:sp>
        <p:nvSpPr>
          <p:cNvPr id="3" name="TextBox 2"/>
          <p:cNvSpPr txBox="1"/>
          <p:nvPr/>
        </p:nvSpPr>
        <p:spPr>
          <a:xfrm>
            <a:off x="3756433" y="978157"/>
            <a:ext cx="4340647" cy="461665"/>
          </a:xfrm>
          <a:prstGeom prst="rect">
            <a:avLst/>
          </a:prstGeom>
          <a:noFill/>
        </p:spPr>
        <p:txBody>
          <a:bodyPr wrap="square" rtlCol="0">
            <a:spAutoFit/>
          </a:bodyPr>
          <a:lstStyle/>
          <a:p>
            <a:pPr algn="ctr"/>
            <a:r>
              <a:rPr lang="es-ES" sz="2400" dirty="0" smtClean="0">
                <a:solidFill>
                  <a:schemeClr val="bg1"/>
                </a:solidFill>
              </a:rPr>
              <a:t>Figuras Platónicas</a:t>
            </a:r>
            <a:endParaRPr lang="es-ES" sz="2400" dirty="0">
              <a:solidFill>
                <a:schemeClr val="bg1"/>
              </a:solidFill>
            </a:endParaRPr>
          </a:p>
        </p:txBody>
      </p:sp>
      <p:pic>
        <p:nvPicPr>
          <p:cNvPr id="16" name="Picture 3"/>
          <p:cNvPicPr/>
          <p:nvPr/>
        </p:nvPicPr>
        <p:blipFill>
          <a:blip r:embed="rId2"/>
          <a:stretch/>
        </p:blipFill>
        <p:spPr>
          <a:xfrm>
            <a:off x="838653" y="2904150"/>
            <a:ext cx="1783361" cy="1833103"/>
          </a:xfrm>
          <a:prstGeom prst="rect">
            <a:avLst/>
          </a:prstGeom>
          <a:ln>
            <a:noFill/>
          </a:ln>
        </p:spPr>
      </p:pic>
      <p:sp>
        <p:nvSpPr>
          <p:cNvPr id="4" name="AutoShape 2" descr="Image result for 5 platonic fig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785" y="1714329"/>
            <a:ext cx="8314368" cy="4656046"/>
          </a:xfrm>
          <a:prstGeom prst="rect">
            <a:avLst/>
          </a:prstGeom>
        </p:spPr>
      </p:pic>
    </p:spTree>
    <p:extLst>
      <p:ext uri="{BB962C8B-B14F-4D97-AF65-F5344CB8AC3E}">
        <p14:creationId xmlns:p14="http://schemas.microsoft.com/office/powerpoint/2010/main" val="20675065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 name="TextShape 2"/>
          <p:cNvSpPr txBox="1"/>
          <p:nvPr/>
        </p:nvSpPr>
        <p:spPr>
          <a:xfrm>
            <a:off x="121186" y="1139399"/>
            <a:ext cx="11821098" cy="5305467"/>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2200" spc="-1" dirty="0" smtClean="0">
                <a:solidFill>
                  <a:srgbClr val="FFFFFF"/>
                </a:solidFill>
                <a:uFill>
                  <a:solidFill>
                    <a:srgbClr val="FFFFFF"/>
                  </a:solidFill>
                </a:uFill>
              </a:rPr>
              <a:t>Un mineral es un compuesto químico sólido que ocurre en la naturaleza de forma pura.</a:t>
            </a:r>
          </a:p>
          <a:p>
            <a:pPr marL="343080" indent="-342720">
              <a:lnSpc>
                <a:spcPct val="100000"/>
              </a:lnSpc>
              <a:buClr>
                <a:srgbClr val="99FF99"/>
              </a:buClr>
              <a:buSzPct val="80000"/>
              <a:buFont typeface="Wingdings" charset="2"/>
              <a:buChar char=""/>
            </a:pPr>
            <a:r>
              <a:rPr lang="es-ES" sz="2200" spc="-1" dirty="0" smtClean="0">
                <a:solidFill>
                  <a:srgbClr val="FFFFFF"/>
                </a:solidFill>
                <a:uFill>
                  <a:solidFill>
                    <a:srgbClr val="FFFFFF"/>
                  </a:solidFill>
                </a:uFill>
              </a:rPr>
              <a:t>Los minerales son mayormente asociados con rocas debido a la presencia de minerales dentro de las rocas. </a:t>
            </a:r>
          </a:p>
          <a:p>
            <a:pPr marL="343080" indent="-342720">
              <a:lnSpc>
                <a:spcPct val="100000"/>
              </a:lnSpc>
              <a:buClr>
                <a:srgbClr val="99FF99"/>
              </a:buClr>
              <a:buSzPct val="80000"/>
              <a:buFont typeface="Wingdings" charset="2"/>
              <a:buChar char=""/>
            </a:pPr>
            <a:r>
              <a:rPr lang="es-ES" sz="2200" spc="-1" dirty="0" smtClean="0">
                <a:solidFill>
                  <a:srgbClr val="FFFFFF"/>
                </a:solidFill>
                <a:uFill>
                  <a:solidFill>
                    <a:srgbClr val="FFFFFF"/>
                  </a:solidFill>
                </a:uFill>
              </a:rPr>
              <a:t>Estas rocas pueden consistir de un solo tipo de mineral, o puede ser una colección de dos o mas tipos de minerales diferentes, espacialmente segregados en fases distintas.  </a:t>
            </a:r>
          </a:p>
          <a:p>
            <a:pPr marL="343080" indent="-342720">
              <a:lnSpc>
                <a:spcPct val="100000"/>
              </a:lnSpc>
              <a:buClr>
                <a:srgbClr val="99FF99"/>
              </a:buClr>
              <a:buSzPct val="80000"/>
              <a:buFont typeface="Wingdings" charset="2"/>
              <a:buChar char=""/>
            </a:pPr>
            <a:r>
              <a:rPr lang="es-ES" sz="2200" dirty="0" smtClean="0">
                <a:solidFill>
                  <a:schemeClr val="bg1"/>
                </a:solidFill>
              </a:rPr>
              <a:t>En geología y mineralogía, el término "mineral" es usualmente reservado para especies de minerales: compuestos cristalinos con una bien definida composición química y una estructura cristalina especifica.  </a:t>
            </a:r>
          </a:p>
          <a:p>
            <a:pPr marL="343080" indent="-342720">
              <a:lnSpc>
                <a:spcPct val="100000"/>
              </a:lnSpc>
              <a:buClr>
                <a:srgbClr val="99FF99"/>
              </a:buClr>
              <a:buSzPct val="80000"/>
              <a:buFont typeface="Wingdings" charset="2"/>
              <a:buChar char=""/>
            </a:pPr>
            <a:r>
              <a:rPr lang="es-ES" sz="2200" dirty="0" smtClean="0">
                <a:solidFill>
                  <a:schemeClr val="bg1"/>
                </a:solidFill>
              </a:rPr>
              <a:t>Algunas substancias naturales sólidas que no tienen una estructura cristalina definida, así como es el opal o la obsidiana, son entonces mas apropiadamente llamados mineraloides.  </a:t>
            </a:r>
          </a:p>
          <a:p>
            <a:pPr marL="343080" indent="-342720">
              <a:lnSpc>
                <a:spcPct val="100000"/>
              </a:lnSpc>
              <a:buClr>
                <a:srgbClr val="99FF99"/>
              </a:buClr>
              <a:buSzPct val="80000"/>
              <a:buFont typeface="Wingdings" charset="2"/>
              <a:buChar char=""/>
            </a:pPr>
            <a:r>
              <a:rPr lang="es-ES" sz="2200" dirty="0" smtClean="0">
                <a:solidFill>
                  <a:schemeClr val="bg1"/>
                </a:solidFill>
              </a:rPr>
              <a:t>Si un compuesto químico ocurre en la naturaleza con estructuras cristalinas diferentes, entonces cada estructura es considerada una especie mineral diferente. </a:t>
            </a:r>
          </a:p>
          <a:p>
            <a:pPr marL="343080" indent="-342720">
              <a:lnSpc>
                <a:spcPct val="100000"/>
              </a:lnSpc>
              <a:buClr>
                <a:srgbClr val="99FF99"/>
              </a:buClr>
              <a:buSzPct val="80000"/>
              <a:buFont typeface="Wingdings" charset="2"/>
              <a:buChar char=""/>
            </a:pPr>
            <a:r>
              <a:rPr lang="es-ES" sz="2200" dirty="0" smtClean="0">
                <a:solidFill>
                  <a:schemeClr val="bg1"/>
                </a:solidFill>
              </a:rPr>
              <a:t>Como, por ejemplo, el Cuarzo y la Stishovita que son dos minerales diferentes que están formados del mismo compuesto: dióxido de silicón.</a:t>
            </a:r>
            <a:endParaRPr lang="es-ES" sz="2200" b="0" strike="noStrike" spc="-1" dirty="0">
              <a:solidFill>
                <a:schemeClr val="bg1"/>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11</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101648"/>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Minerales</a:t>
            </a:r>
            <a:endParaRPr lang="es-ES" sz="1800" b="0" strike="noStrike" spc="-1" dirty="0">
              <a:solidFill>
                <a:srgbClr val="FFFFFF"/>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Los Cristales</a:t>
            </a:r>
            <a:endParaRPr lang="es-ES" sz="1800" b="0" strike="noStrike" spc="-1" dirty="0">
              <a:solidFill>
                <a:srgbClr val="FFFFFF"/>
              </a:solidFill>
              <a:uFill>
                <a:solidFill>
                  <a:srgbClr val="FFFFFF"/>
                </a:solidFill>
              </a:uFill>
              <a:latin typeface="Arial"/>
            </a:endParaRPr>
          </a:p>
        </p:txBody>
      </p:sp>
      <p:sp>
        <p:nvSpPr>
          <p:cNvPr id="266" name="TextShape 2"/>
          <p:cNvSpPr txBox="1"/>
          <p:nvPr/>
        </p:nvSpPr>
        <p:spPr>
          <a:xfrm>
            <a:off x="477278" y="1852854"/>
            <a:ext cx="10972440" cy="4547945"/>
          </a:xfrm>
          <a:prstGeom prst="rect">
            <a:avLst/>
          </a:prstGeom>
          <a:noFill/>
          <a:ln>
            <a:noFill/>
          </a:ln>
        </p:spPr>
        <p:txBody>
          <a:bodyPr/>
          <a:lstStyle/>
          <a:p>
            <a:pPr marL="342900" indent="-342900">
              <a:buFont typeface="Wingdings" panose="05000000000000000000" pitchFamily="2" charset="2"/>
              <a:buChar char="Ø"/>
            </a:pPr>
            <a:r>
              <a:rPr lang="es-ES" sz="2200" dirty="0" smtClean="0">
                <a:solidFill>
                  <a:schemeClr val="bg1"/>
                </a:solidFill>
              </a:rPr>
              <a:t>De acuerdo con Wikipedia “ un cristal o sólido cristalino, es un material sólido cuyos constituyentes (como los átomos, moléculas o iones) están arreglados en una estructura microscópica altamente ordenada, que forma un enrejado que se extiende en todas direcciones. Además, los cristales macroscópicos solitarias son usualmente identificados por su figura geométrica, consistiendo de superficies planas con características de orientación especificas.” </a:t>
            </a:r>
          </a:p>
          <a:p>
            <a:pPr marL="342900" indent="-342900">
              <a:buFont typeface="Wingdings" panose="05000000000000000000" pitchFamily="2" charset="2"/>
              <a:buChar char="Ø"/>
            </a:pPr>
            <a:r>
              <a:rPr lang="es-ES" sz="2200" dirty="0" smtClean="0">
                <a:solidFill>
                  <a:schemeClr val="bg1"/>
                </a:solidFill>
              </a:rPr>
              <a:t>El estudio científico de los cristales y sus formaciones se conoce como cristalografía. </a:t>
            </a:r>
          </a:p>
          <a:p>
            <a:pPr marL="342900" indent="-342900">
              <a:buFont typeface="Wingdings" panose="05000000000000000000" pitchFamily="2" charset="2"/>
              <a:buChar char="Ø"/>
            </a:pPr>
            <a:r>
              <a:rPr lang="es-ES" sz="2200" dirty="0" smtClean="0">
                <a:solidFill>
                  <a:schemeClr val="bg1"/>
                </a:solidFill>
              </a:rPr>
              <a:t>El proceso de formación de los cristales vía los mecanismos de crecimiento de los cristales se le llama cristalización o solidificación. </a:t>
            </a:r>
          </a:p>
          <a:p>
            <a:pPr marL="342900" indent="-342900">
              <a:buFont typeface="Wingdings" panose="05000000000000000000" pitchFamily="2" charset="2"/>
              <a:buChar char="Ø"/>
            </a:pPr>
            <a:r>
              <a:rPr lang="es-ES" sz="2200" dirty="0" smtClean="0">
                <a:solidFill>
                  <a:schemeClr val="bg1"/>
                </a:solidFill>
              </a:rPr>
              <a:t>La palabra cristal se deriva de la palabra del Griego Antiguo κρύσταλλος (</a:t>
            </a:r>
            <a:r>
              <a:rPr lang="es-ES" sz="2200" i="1" dirty="0" smtClean="0">
                <a:solidFill>
                  <a:schemeClr val="bg1"/>
                </a:solidFill>
              </a:rPr>
              <a:t>krustallos</a:t>
            </a:r>
            <a:r>
              <a:rPr lang="es-ES" sz="2200" dirty="0" smtClean="0">
                <a:solidFill>
                  <a:schemeClr val="bg1"/>
                </a:solidFill>
              </a:rPr>
              <a:t>), que significa tanto “hielo" y “cristal de roca", de  κρύος (</a:t>
            </a:r>
            <a:r>
              <a:rPr lang="es-ES" sz="2200" i="1" dirty="0" smtClean="0">
                <a:solidFill>
                  <a:schemeClr val="bg1"/>
                </a:solidFill>
              </a:rPr>
              <a:t>kruos</a:t>
            </a:r>
            <a:r>
              <a:rPr lang="es-ES" sz="2200" dirty="0" smtClean="0">
                <a:solidFill>
                  <a:schemeClr val="bg1"/>
                </a:solidFill>
              </a:rPr>
              <a:t>), “frio helado, escarcha".</a:t>
            </a:r>
          </a:p>
          <a:p>
            <a:pPr marL="343260" indent="-342900">
              <a:lnSpc>
                <a:spcPct val="100000"/>
              </a:lnSpc>
              <a:buClr>
                <a:srgbClr val="99FF99"/>
              </a:buClr>
              <a:buSzPct val="80000"/>
              <a:buFont typeface="Wingdings" panose="05000000000000000000" pitchFamily="2" charset="2"/>
              <a:buChar char="Ø"/>
            </a:pPr>
            <a:endParaRPr lang="es-ES" sz="2200" b="0" strike="noStrike" spc="-1" dirty="0">
              <a:solidFill>
                <a:schemeClr val="bg1"/>
              </a:solidFill>
              <a:uFill>
                <a:solidFill>
                  <a:srgbClr val="FFFFFF"/>
                </a:solidFill>
              </a:uFill>
              <a:latin typeface="Arial"/>
            </a:endParaRPr>
          </a:p>
        </p:txBody>
      </p:sp>
      <p:sp>
        <p:nvSpPr>
          <p:cNvPr id="267" name="TextShape 3"/>
          <p:cNvSpPr txBox="1"/>
          <p:nvPr/>
        </p:nvSpPr>
        <p:spPr>
          <a:xfrm>
            <a:off x="8737560" y="6245280"/>
            <a:ext cx="2844360" cy="475920"/>
          </a:xfrm>
          <a:prstGeom prst="rect">
            <a:avLst/>
          </a:prstGeom>
          <a:noFill/>
          <a:ln>
            <a:noFill/>
          </a:ln>
        </p:spPr>
        <p:txBody>
          <a:bodyPr anchor="b"/>
          <a:lstStyle/>
          <a:p>
            <a:pPr algn="r">
              <a:lnSpc>
                <a:spcPct val="100000"/>
              </a:lnSpc>
            </a:pPr>
            <a:fld id="{EEA65020-DBF9-4D35-BC42-B1EDC0A1AFB5}" type="slidenum">
              <a:rPr lang="es-US" sz="1400" b="0" strike="noStrike" spc="-1">
                <a:solidFill>
                  <a:srgbClr val="FFFFFF"/>
                </a:solidFill>
                <a:uFill>
                  <a:solidFill>
                    <a:srgbClr val="FFFFFF"/>
                  </a:solidFill>
                </a:uFill>
                <a:latin typeface="Arial"/>
              </a:rPr>
              <a:t>12</a:t>
            </a:fld>
            <a:endParaRPr lang="es-US" sz="1400" b="0" strike="noStrike" spc="-1" dirty="0">
              <a:solidFill>
                <a:srgbClr val="000000"/>
              </a:solidFill>
              <a:uFill>
                <a:solidFill>
                  <a:srgbClr val="FFFFFF"/>
                </a:solidFill>
              </a:uFill>
              <a:latin typeface="Times New Roman"/>
            </a:endParaRPr>
          </a:p>
        </p:txBody>
      </p:sp>
      <p:sp>
        <p:nvSpPr>
          <p:cNvPr id="2" name="TextBox 1"/>
          <p:cNvSpPr txBox="1"/>
          <p:nvPr/>
        </p:nvSpPr>
        <p:spPr>
          <a:xfrm>
            <a:off x="1927953" y="1232654"/>
            <a:ext cx="8747392" cy="369332"/>
          </a:xfrm>
          <a:prstGeom prst="rect">
            <a:avLst/>
          </a:prstGeom>
          <a:noFill/>
        </p:spPr>
        <p:txBody>
          <a:bodyPr wrap="square" rtlCol="0">
            <a:spAutoFit/>
          </a:bodyPr>
          <a:lstStyle/>
          <a:p>
            <a:pPr algn="ctr"/>
            <a:r>
              <a:rPr lang="es-ES" dirty="0" smtClean="0">
                <a:solidFill>
                  <a:schemeClr val="bg1"/>
                </a:solidFill>
              </a:rPr>
              <a:t>¨El Cristal es una estructura de vibraciones.¨            Rupert </a:t>
            </a:r>
            <a:r>
              <a:rPr lang="es-ES" dirty="0" err="1" smtClean="0">
                <a:solidFill>
                  <a:schemeClr val="bg1"/>
                </a:solidFill>
              </a:rPr>
              <a:t>Sheldrake</a:t>
            </a:r>
            <a:r>
              <a:rPr lang="es-ES" dirty="0" smtClean="0">
                <a:solidFill>
                  <a:schemeClr val="bg1"/>
                </a:solidFill>
              </a:rPr>
              <a:t>, </a:t>
            </a:r>
            <a:r>
              <a:rPr lang="es-ES" dirty="0" err="1" smtClean="0">
                <a:solidFill>
                  <a:schemeClr val="bg1"/>
                </a:solidFill>
              </a:rPr>
              <a:t>Ph.D</a:t>
            </a:r>
            <a:r>
              <a:rPr lang="es-ES" dirty="0" smtClean="0">
                <a:solidFill>
                  <a:schemeClr val="bg1"/>
                </a:solidFill>
              </a:rPr>
              <a:t>.</a:t>
            </a:r>
            <a:endParaRPr lang="es-ES" dirty="0">
              <a:solidFill>
                <a:schemeClr val="bg1"/>
              </a:solidFill>
            </a:endParaRPr>
          </a:p>
        </p:txBody>
      </p:sp>
    </p:spTree>
    <p:extLst>
      <p:ext uri="{BB962C8B-B14F-4D97-AF65-F5344CB8AC3E}">
        <p14:creationId xmlns:p14="http://schemas.microsoft.com/office/powerpoint/2010/main" val="74525471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80" y="1139400"/>
            <a:ext cx="10972440" cy="3670920"/>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rPr>
              <a:t>La estructura cristalina (el arreglo de los átomos en el cristal) esta caracterizado por su unidad celular, que es una cajita imaginaria que contiene uno o mas átomos en un arreglo especial especifico. </a:t>
            </a: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rPr>
              <a:t>Estas unidades celulares están apiladas una sobre otras en el espacio tridimensional para formar el cristal. </a:t>
            </a: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rPr>
              <a:t>La simetría de un cristal esta constreñida por los requerimientos necesarios para que la unidad celular perfectamente hacinadas sin ningún agujero o hueco entre ellas. </a:t>
            </a: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rPr>
              <a:t>Existen 219 posible simetrías de cristales, llamadas grupos de espacio cristalográficos.</a:t>
            </a: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13</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Los Cristales</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41736644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80" y="1139399"/>
            <a:ext cx="10972440" cy="2848707"/>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rPr>
              <a:t>Ellos se agrupan en 7 sistemas de cristales. Estos sistemas de cristales están descritos por tres vectores:</a:t>
            </a:r>
          </a:p>
          <a:p>
            <a:pPr marL="800280" lvl="1" indent="-342720">
              <a:buClr>
                <a:srgbClr val="99FF99"/>
              </a:buClr>
              <a:buSzPct val="80000"/>
              <a:buFont typeface="Wingdings" charset="2"/>
              <a:buChar char=""/>
            </a:pPr>
            <a:r>
              <a:rPr lang="es-ES" sz="2000" spc="-1" dirty="0" smtClean="0">
                <a:solidFill>
                  <a:srgbClr val="FFFFFF"/>
                </a:solidFill>
                <a:uFill>
                  <a:solidFill>
                    <a:srgbClr val="FFFFFF"/>
                  </a:solidFill>
                </a:uFill>
              </a:rPr>
              <a:t>Sistema de cristales cúbicos, donde los cristales pueden formar cubos o cajas rectangulares, como la Pirita. </a:t>
            </a:r>
          </a:p>
          <a:p>
            <a:pPr marL="800280" lvl="1" indent="-342720">
              <a:buClr>
                <a:srgbClr val="99FF99"/>
              </a:buClr>
              <a:buSzPct val="80000"/>
              <a:buFont typeface="Wingdings" charset="2"/>
              <a:buChar char=""/>
            </a:pPr>
            <a:r>
              <a:rPr lang="es-ES" sz="2000" spc="-1" dirty="0" smtClean="0">
                <a:solidFill>
                  <a:srgbClr val="FFFFFF"/>
                </a:solidFill>
                <a:uFill>
                  <a:solidFill>
                    <a:srgbClr val="FFFFFF"/>
                  </a:solidFill>
                </a:uFill>
              </a:rPr>
              <a:t>Sistema de cristales hexagonales/trigonales, donde los cristales pueden formar hexágonos, como el berilo. La esmeralda es una forma del berilo.</a:t>
            </a:r>
          </a:p>
          <a:p>
            <a:pPr marL="800280" lvl="1" indent="-342720">
              <a:buClr>
                <a:srgbClr val="99FF99"/>
              </a:buClr>
              <a:buSzPct val="80000"/>
              <a:buFont typeface="Wingdings" charset="2"/>
              <a:buChar char=""/>
            </a:pPr>
            <a:r>
              <a:rPr lang="es-ES" sz="2000" spc="-1" dirty="0" smtClean="0">
                <a:solidFill>
                  <a:srgbClr val="FFFFFF"/>
                </a:solidFill>
                <a:uFill>
                  <a:solidFill>
                    <a:srgbClr val="FFFFFF"/>
                  </a:solidFill>
                </a:uFill>
              </a:rPr>
              <a:t>Sistema de cristales monoclínico. En este sistema los vectores son de diferentes largos formando un prisma rectangular con un paralelogramo en la base. Como el yeso. La selenita es una forma del yeso.</a:t>
            </a:r>
          </a:p>
          <a:p>
            <a:pPr marL="800280" lvl="1" indent="-342720">
              <a:buClr>
                <a:srgbClr val="99FF99"/>
              </a:buClr>
              <a:buSzPct val="80000"/>
              <a:buFont typeface="Wingdings" charset="2"/>
              <a:buChar char=""/>
            </a:pPr>
            <a:endParaRPr lang="es-ES" sz="2000" spc="-1" dirty="0" smtClean="0">
              <a:solidFill>
                <a:srgbClr val="FFFFFF"/>
              </a:solidFill>
              <a:uFill>
                <a:solidFill>
                  <a:srgbClr val="FFFFFF"/>
                </a:solidFill>
              </a:uFill>
            </a:endParaRPr>
          </a:p>
          <a:p>
            <a:pPr marL="457560" lvl="1">
              <a:buClr>
                <a:srgbClr val="99FF99"/>
              </a:buClr>
              <a:buSzPct val="80000"/>
            </a:pPr>
            <a:endParaRPr lang="es-ES" sz="2000" spc="-1" dirty="0" smtClean="0">
              <a:solidFill>
                <a:srgbClr val="FFFFFF"/>
              </a:solidFill>
              <a:uFill>
                <a:solidFill>
                  <a:srgbClr val="FFFFFF"/>
                </a:solidFill>
              </a:uFill>
            </a:endParaRPr>
          </a:p>
          <a:p>
            <a:pPr marL="343080" indent="-342720">
              <a:lnSpc>
                <a:spcPct val="100000"/>
              </a:lnSpc>
              <a:buClr>
                <a:srgbClr val="99FF99"/>
              </a:buClr>
              <a:buSzPct val="80000"/>
              <a:buFont typeface="Wingdings" charset="2"/>
              <a:buChar char=""/>
            </a:pPr>
            <a:endParaRPr lang="es-ES" sz="32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14</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Los Cristales</a:t>
            </a:r>
            <a:endParaRPr lang="es-ES" sz="1800" b="0" strike="noStrike" spc="-1" dirty="0">
              <a:solidFill>
                <a:srgbClr val="FFFFFF"/>
              </a:solidFill>
              <a:uFill>
                <a:solidFill>
                  <a:srgbClr val="FFFFFF"/>
                </a:solidFill>
              </a:uFill>
              <a:latin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433" y="4296931"/>
            <a:ext cx="2540000" cy="1689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212" y="4265517"/>
            <a:ext cx="2466975" cy="18478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9835" y="4117879"/>
            <a:ext cx="2143125" cy="2143125"/>
          </a:xfrm>
          <a:prstGeom prst="rect">
            <a:avLst/>
          </a:prstGeom>
        </p:spPr>
      </p:pic>
    </p:spTree>
    <p:extLst>
      <p:ext uri="{BB962C8B-B14F-4D97-AF65-F5344CB8AC3E}">
        <p14:creationId xmlns:p14="http://schemas.microsoft.com/office/powerpoint/2010/main" val="28890794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80" y="1139399"/>
            <a:ext cx="10972440" cy="1989391"/>
          </a:xfrm>
          <a:prstGeom prst="rect">
            <a:avLst/>
          </a:prstGeom>
          <a:noFill/>
          <a:ln>
            <a:noFill/>
          </a:ln>
        </p:spPr>
        <p:txBody>
          <a:bodyPr/>
          <a:lstStyle/>
          <a:p>
            <a:pPr marL="800280" lvl="1" indent="-342720">
              <a:buClr>
                <a:srgbClr val="99FF99"/>
              </a:buClr>
              <a:buSzPct val="80000"/>
              <a:buFont typeface="Wingdings" charset="2"/>
              <a:buChar char=""/>
            </a:pPr>
            <a:r>
              <a:rPr lang="es-ES" sz="2000" spc="-1" dirty="0" smtClean="0">
                <a:solidFill>
                  <a:srgbClr val="FFFFFF"/>
                </a:solidFill>
                <a:uFill>
                  <a:solidFill>
                    <a:srgbClr val="FFFFFF"/>
                  </a:solidFill>
                </a:uFill>
              </a:rPr>
              <a:t>Sistema de cristales ortorrómbico, donde los cristales pueden desarrollar cristales con simetría similar a una caja de fosforo, como la barita. </a:t>
            </a:r>
          </a:p>
          <a:p>
            <a:pPr marL="800280" lvl="1" indent="-342720">
              <a:buClr>
                <a:srgbClr val="99FF99"/>
              </a:buClr>
              <a:buSzPct val="80000"/>
              <a:buFont typeface="Wingdings" charset="2"/>
              <a:buChar char=""/>
            </a:pPr>
            <a:r>
              <a:rPr lang="es-ES" sz="2000" spc="-1" dirty="0" smtClean="0">
                <a:solidFill>
                  <a:srgbClr val="FFFFFF"/>
                </a:solidFill>
                <a:uFill>
                  <a:solidFill>
                    <a:srgbClr val="FFFFFF"/>
                  </a:solidFill>
                </a:uFill>
              </a:rPr>
              <a:t>Sistema de cristales triclínica, donde los cristales pueden tienen la simetría mas irregular de todos los sistemas de cristales. Ejemplo la axinita.</a:t>
            </a:r>
          </a:p>
          <a:p>
            <a:pPr marL="800280" lvl="1" indent="-342720">
              <a:buClr>
                <a:srgbClr val="99FF99"/>
              </a:buClr>
              <a:buSzPct val="80000"/>
              <a:buFont typeface="Wingdings" charset="2"/>
              <a:buChar char=""/>
            </a:pPr>
            <a:r>
              <a:rPr lang="es-ES" sz="2000" spc="-1" dirty="0" smtClean="0">
                <a:solidFill>
                  <a:srgbClr val="FFFFFF"/>
                </a:solidFill>
                <a:uFill>
                  <a:solidFill>
                    <a:srgbClr val="FFFFFF"/>
                  </a:solidFill>
                </a:uFill>
              </a:rPr>
              <a:t>Sistema de cristales tetragonales, donde los cristales pueden tienen los lados largos y los terminales cuadrados, como el idocrasa. </a:t>
            </a:r>
          </a:p>
          <a:p>
            <a:pPr marL="800280" lvl="1" indent="-342720">
              <a:buClr>
                <a:srgbClr val="99FF99"/>
              </a:buClr>
              <a:buSzPct val="80000"/>
              <a:buFont typeface="Wingdings" charset="2"/>
              <a:buChar char=""/>
            </a:pPr>
            <a:endParaRPr lang="es-ES" sz="2000" spc="-1" dirty="0" smtClean="0">
              <a:solidFill>
                <a:srgbClr val="FFFFFF"/>
              </a:solidFill>
              <a:uFill>
                <a:solidFill>
                  <a:srgbClr val="FFFFFF"/>
                </a:solidFill>
              </a:uFill>
            </a:endParaRPr>
          </a:p>
          <a:p>
            <a:pPr marL="800280" lvl="1" indent="-342720">
              <a:buClr>
                <a:srgbClr val="99FF99"/>
              </a:buClr>
              <a:buSzPct val="80000"/>
              <a:buFont typeface="Wingdings" charset="2"/>
              <a:buChar char=""/>
            </a:pPr>
            <a:endParaRPr lang="es-ES" sz="2000" spc="-1" dirty="0" smtClean="0">
              <a:solidFill>
                <a:srgbClr val="FFFFFF"/>
              </a:solidFill>
              <a:uFill>
                <a:solidFill>
                  <a:srgbClr val="FFFFFF"/>
                </a:solidFill>
              </a:uFill>
            </a:endParaRPr>
          </a:p>
          <a:p>
            <a:pPr marL="800280" lvl="1" indent="-342720">
              <a:buClr>
                <a:srgbClr val="99FF99"/>
              </a:buClr>
              <a:buSzPct val="80000"/>
              <a:buFont typeface="Wingdings" charset="2"/>
              <a:buChar char=""/>
            </a:pPr>
            <a:endParaRPr lang="es-ES" sz="2000" spc="-1" dirty="0" smtClean="0">
              <a:solidFill>
                <a:srgbClr val="FFFFFF"/>
              </a:solidFill>
              <a:uFill>
                <a:solidFill>
                  <a:srgbClr val="FFFFFF"/>
                </a:solidFill>
              </a:uFill>
            </a:endParaRPr>
          </a:p>
          <a:p>
            <a:pPr marL="800280" lvl="1" indent="-342720">
              <a:buClr>
                <a:srgbClr val="99FF99"/>
              </a:buClr>
              <a:buSzPct val="80000"/>
              <a:buFont typeface="Wingdings" charset="2"/>
              <a:buChar char=""/>
            </a:pPr>
            <a:endParaRPr lang="es-ES" sz="2000" spc="-1" dirty="0" smtClean="0">
              <a:solidFill>
                <a:srgbClr val="FFFFFF"/>
              </a:solidFill>
              <a:uFill>
                <a:solidFill>
                  <a:srgbClr val="FFFFFF"/>
                </a:solidFill>
              </a:uFill>
            </a:endParaRPr>
          </a:p>
          <a:p>
            <a:pPr marL="360">
              <a:lnSpc>
                <a:spcPct val="100000"/>
              </a:lnSpc>
              <a:buClr>
                <a:srgbClr val="99FF99"/>
              </a:buClr>
              <a:buSzPct val="80000"/>
            </a:pPr>
            <a:endParaRPr lang="es-ES" sz="32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15</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Los Cristales</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631" y="3504812"/>
            <a:ext cx="2063207" cy="23644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053" y="3504812"/>
            <a:ext cx="2335130" cy="233513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6717" y="3504812"/>
            <a:ext cx="2511861" cy="2222997"/>
          </a:xfrm>
          <a:prstGeom prst="rect">
            <a:avLst/>
          </a:prstGeom>
        </p:spPr>
      </p:pic>
    </p:spTree>
    <p:extLst>
      <p:ext uri="{BB962C8B-B14F-4D97-AF65-F5344CB8AC3E}">
        <p14:creationId xmlns:p14="http://schemas.microsoft.com/office/powerpoint/2010/main" val="34341489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16</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59426"/>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Los Cristales</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05" y="1338764"/>
            <a:ext cx="6249951" cy="46874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166" y="1338764"/>
            <a:ext cx="5135142" cy="4687463"/>
          </a:xfrm>
          <a:prstGeom prst="rect">
            <a:avLst/>
          </a:prstGeom>
        </p:spPr>
      </p:pic>
    </p:spTree>
    <p:extLst>
      <p:ext uri="{BB962C8B-B14F-4D97-AF65-F5344CB8AC3E}">
        <p14:creationId xmlns:p14="http://schemas.microsoft.com/office/powerpoint/2010/main" val="20290356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80" y="1139400"/>
            <a:ext cx="10972440" cy="3322431"/>
          </a:xfrm>
          <a:prstGeom prst="rect">
            <a:avLst/>
          </a:prstGeom>
          <a:noFill/>
          <a:ln>
            <a:noFill/>
          </a:ln>
        </p:spPr>
        <p:txBody>
          <a:bodyPr/>
          <a:lstStyle/>
          <a:p>
            <a:pPr marL="360">
              <a:lnSpc>
                <a:spcPct val="100000"/>
              </a:lnSpc>
              <a:buClr>
                <a:srgbClr val="99FF99"/>
              </a:buClr>
              <a:buSzPct val="80000"/>
            </a:pPr>
            <a:r>
              <a:rPr lang="es-ES" sz="3200" spc="-1" dirty="0" smtClean="0">
                <a:solidFill>
                  <a:srgbClr val="FFFFFF"/>
                </a:solidFill>
                <a:uFill>
                  <a:solidFill>
                    <a:srgbClr val="FFFFFF"/>
                  </a:solidFill>
                </a:uFill>
                <a:latin typeface="Arial"/>
              </a:rPr>
              <a:t>Sistema Cúbico</a:t>
            </a: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Este es el único sistema que no distorsiona o altera los rayos de luz al pasar por ellos. Deja todo tal cual es, por consiguiente, puede tener gran valor al explorar la realidad de una situación.</a:t>
            </a:r>
          </a:p>
          <a:p>
            <a:pPr marL="360">
              <a:lnSpc>
                <a:spcPct val="100000"/>
              </a:lnSpc>
              <a:buClr>
                <a:srgbClr val="99FF99"/>
              </a:buClr>
              <a:buSzPct val="80000"/>
            </a:pPr>
            <a:endParaRPr lang="es-ES" sz="2000"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Ejemplos de sistemas cúbicos son: el oro, los diamantes, el cobre, la fluorita, la halita (sal de roca), sodalita, granate, y la pirita.</a:t>
            </a:r>
          </a:p>
          <a:p>
            <a:pPr marL="360">
              <a:lnSpc>
                <a:spcPct val="100000"/>
              </a:lnSpc>
              <a:buClr>
                <a:srgbClr val="99FF99"/>
              </a:buClr>
              <a:buSzPct val="80000"/>
            </a:pPr>
            <a:endParaRPr lang="es-ES" sz="2000"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Sin importar qué otras propiedades estos cristales pueden exhibir, ellos siempre van a estar anclados al nivel de la realidad práctica.</a:t>
            </a: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17</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Geometría de Sanación</a:t>
            </a:r>
            <a:endParaRPr lang="es-ES" sz="1800" b="0" strike="noStrike" spc="-1" dirty="0">
              <a:solidFill>
                <a:srgbClr val="FFFFFF"/>
              </a:solidFill>
              <a:uFill>
                <a:solidFill>
                  <a:srgbClr val="FFFFFF"/>
                </a:solidFill>
              </a:uFill>
              <a:latin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031" y="4505506"/>
            <a:ext cx="1893755" cy="221569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896" y="4461831"/>
            <a:ext cx="2468962" cy="1954198"/>
          </a:xfrm>
          <a:prstGeom prst="rect">
            <a:avLst/>
          </a:prstGeom>
        </p:spPr>
      </p:pic>
    </p:spTree>
    <p:extLst>
      <p:ext uri="{BB962C8B-B14F-4D97-AF65-F5344CB8AC3E}">
        <p14:creationId xmlns:p14="http://schemas.microsoft.com/office/powerpoint/2010/main" val="2198890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80" y="1139400"/>
            <a:ext cx="10972440" cy="3035993"/>
          </a:xfrm>
          <a:prstGeom prst="rect">
            <a:avLst/>
          </a:prstGeom>
          <a:noFill/>
          <a:ln>
            <a:noFill/>
          </a:ln>
        </p:spPr>
        <p:txBody>
          <a:bodyPr/>
          <a:lstStyle/>
          <a:p>
            <a:pPr marL="360">
              <a:lnSpc>
                <a:spcPct val="100000"/>
              </a:lnSpc>
              <a:buClr>
                <a:srgbClr val="99FF99"/>
              </a:buClr>
              <a:buSzPct val="80000"/>
            </a:pPr>
            <a:r>
              <a:rPr lang="es-ES" sz="3200" spc="-1" dirty="0" smtClean="0">
                <a:solidFill>
                  <a:srgbClr val="FFFFFF"/>
                </a:solidFill>
                <a:uFill>
                  <a:solidFill>
                    <a:srgbClr val="FFFFFF"/>
                  </a:solidFill>
                </a:uFill>
                <a:latin typeface="Arial"/>
              </a:rPr>
              <a:t>Sistema Tetragonal</a:t>
            </a: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Estos cristales están asociados con el balancear y trabajar armoniosamente con opuestos. Los cristales tetragonales pueden tanto absorber como refractar. Muchos pueden absorber vibraciones negativas o no balanceadas y transmutarlas en energías dadoras de vida. </a:t>
            </a:r>
          </a:p>
          <a:p>
            <a:pPr marL="360">
              <a:lnSpc>
                <a:spcPct val="100000"/>
              </a:lnSpc>
              <a:buClr>
                <a:srgbClr val="99FF99"/>
              </a:buClr>
              <a:buSzPct val="80000"/>
            </a:pPr>
            <a:endParaRPr lang="es-ES" sz="2000"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Los cristales de este sistema tienden a crecer en forma de pequeños prismas basados en los tres lados de la pirámide del tetrágono.</a:t>
            </a:r>
          </a:p>
          <a:p>
            <a:pPr marL="360">
              <a:lnSpc>
                <a:spcPct val="100000"/>
              </a:lnSpc>
              <a:buClr>
                <a:srgbClr val="99FF99"/>
              </a:buClr>
              <a:buSzPct val="80000"/>
            </a:pPr>
            <a:endParaRPr lang="es-ES" sz="2000"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Ejemplos: zirconio, rutilo y apofilita. </a:t>
            </a: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18</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Geometría de Sanación</a:t>
            </a:r>
            <a:endParaRPr lang="es-ES" sz="1800" b="0" strike="noStrike" spc="-1" dirty="0">
              <a:solidFill>
                <a:srgbClr val="FFFFFF"/>
              </a:solidFill>
              <a:uFill>
                <a:solidFill>
                  <a:srgbClr val="FFFFFF"/>
                </a:solidFill>
              </a:uFill>
              <a:latin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669" y="4175393"/>
            <a:ext cx="2784072" cy="211589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8120" y="4261281"/>
            <a:ext cx="1400218" cy="2138833"/>
          </a:xfrm>
          <a:prstGeom prst="rect">
            <a:avLst/>
          </a:prstGeom>
        </p:spPr>
      </p:pic>
    </p:spTree>
    <p:extLst>
      <p:ext uri="{BB962C8B-B14F-4D97-AF65-F5344CB8AC3E}">
        <p14:creationId xmlns:p14="http://schemas.microsoft.com/office/powerpoint/2010/main" val="2501982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80" y="1139400"/>
            <a:ext cx="10972440" cy="2738537"/>
          </a:xfrm>
          <a:prstGeom prst="rect">
            <a:avLst/>
          </a:prstGeom>
          <a:noFill/>
          <a:ln>
            <a:noFill/>
          </a:ln>
        </p:spPr>
        <p:txBody>
          <a:bodyPr/>
          <a:lstStyle/>
          <a:p>
            <a:pPr marL="360">
              <a:lnSpc>
                <a:spcPct val="100000"/>
              </a:lnSpc>
              <a:buClr>
                <a:srgbClr val="99FF99"/>
              </a:buClr>
              <a:buSzPct val="80000"/>
            </a:pPr>
            <a:r>
              <a:rPr lang="es-ES" sz="3200" spc="-1" dirty="0" smtClean="0">
                <a:solidFill>
                  <a:srgbClr val="FFFFFF"/>
                </a:solidFill>
                <a:uFill>
                  <a:solidFill>
                    <a:srgbClr val="FFFFFF"/>
                  </a:solidFill>
                </a:uFill>
                <a:latin typeface="Arial"/>
              </a:rPr>
              <a:t>Sistema Ortorrómbico</a:t>
            </a: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Ellos pueden ser usados para traer perspectiva y foco, y limpiar cualquier patrón no necesario o energías no deseadas.</a:t>
            </a:r>
          </a:p>
          <a:p>
            <a:pPr marL="360">
              <a:lnSpc>
                <a:spcPct val="100000"/>
              </a:lnSpc>
              <a:buClr>
                <a:srgbClr val="99FF99"/>
              </a:buClr>
              <a:buSzPct val="80000"/>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Los cristales ortorrómbicos tienen la cualidad de protección dentro de la cual la purificación y limpieza pueden ocurrir.</a:t>
            </a:r>
          </a:p>
          <a:p>
            <a:pPr marL="360">
              <a:lnSpc>
                <a:spcPct val="100000"/>
              </a:lnSpc>
              <a:buClr>
                <a:srgbClr val="99FF99"/>
              </a:buClr>
              <a:buSzPct val="80000"/>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Ejemplo: peridoto, topacio, sulfuro, celestita, danburita, y estaurolita.</a:t>
            </a: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19</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Geometría de Sanación</a:t>
            </a:r>
            <a:endParaRPr lang="es-ES" sz="1800" b="0" strike="noStrike" spc="-1" dirty="0">
              <a:solidFill>
                <a:srgbClr val="FFFFFF"/>
              </a:solidFill>
              <a:uFill>
                <a:solidFill>
                  <a:srgbClr val="FFFFFF"/>
                </a:solidFill>
              </a:uFill>
              <a:latin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631" y="4077186"/>
            <a:ext cx="2996588" cy="224744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817" y="4077186"/>
            <a:ext cx="1719893" cy="2261659"/>
          </a:xfrm>
          <a:prstGeom prst="rect">
            <a:avLst/>
          </a:prstGeom>
        </p:spPr>
      </p:pic>
    </p:spTree>
    <p:extLst>
      <p:ext uri="{BB962C8B-B14F-4D97-AF65-F5344CB8AC3E}">
        <p14:creationId xmlns:p14="http://schemas.microsoft.com/office/powerpoint/2010/main" val="389752862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 name="TextShape 1"/>
          <p:cNvSpPr txBox="1"/>
          <p:nvPr/>
        </p:nvSpPr>
        <p:spPr>
          <a:xfrm>
            <a:off x="609480" y="0"/>
            <a:ext cx="10972440" cy="1139400"/>
          </a:xfrm>
          <a:prstGeom prst="rect">
            <a:avLst/>
          </a:prstGeom>
          <a:noFill/>
          <a:ln>
            <a:noFill/>
          </a:ln>
        </p:spPr>
        <p:txBody>
          <a:bodyPr anchor="ctr" anchorCtr="1"/>
          <a:lstStyle/>
          <a:p>
            <a:pPr algn="ctr">
              <a:lnSpc>
                <a:spcPct val="100000"/>
              </a:lnSpc>
            </a:pPr>
            <a:r>
              <a:rPr lang="en-US" sz="4400" b="0" strike="noStrike" spc="-1" dirty="0">
                <a:solidFill>
                  <a:srgbClr val="CCECFF"/>
                </a:solidFill>
                <a:uFill>
                  <a:solidFill>
                    <a:srgbClr val="FFFFFF"/>
                  </a:solidFill>
                </a:uFill>
                <a:latin typeface="Arial"/>
              </a:rPr>
              <a:t>Agenda</a:t>
            </a:r>
            <a:endParaRPr lang="en-US" sz="1800" b="0" strike="noStrike" spc="-1" dirty="0">
              <a:solidFill>
                <a:srgbClr val="FFFFFF"/>
              </a:solidFill>
              <a:uFill>
                <a:solidFill>
                  <a:srgbClr val="FFFFFF"/>
                </a:solidFill>
              </a:uFill>
              <a:latin typeface="Arial"/>
            </a:endParaRPr>
          </a:p>
        </p:txBody>
      </p:sp>
      <p:sp>
        <p:nvSpPr>
          <p:cNvPr id="260" name="TextShape 2"/>
          <p:cNvSpPr txBox="1"/>
          <p:nvPr/>
        </p:nvSpPr>
        <p:spPr>
          <a:xfrm>
            <a:off x="609480" y="1191240"/>
            <a:ext cx="10972440" cy="4525560"/>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3200" b="0" strike="noStrike" spc="-1" dirty="0" smtClean="0">
                <a:solidFill>
                  <a:srgbClr val="FFFFFF"/>
                </a:solidFill>
                <a:uFill>
                  <a:solidFill>
                    <a:srgbClr val="FFFFFF"/>
                  </a:solidFill>
                </a:uFill>
                <a:latin typeface="Arial"/>
              </a:rPr>
              <a:t> Geometría Sagrada – Repaso</a:t>
            </a:r>
          </a:p>
          <a:p>
            <a:pPr marL="343080" indent="-342720">
              <a:lnSpc>
                <a:spcPct val="100000"/>
              </a:lnSpc>
              <a:buClr>
                <a:srgbClr val="99FF99"/>
              </a:buClr>
              <a:buSzPct val="80000"/>
              <a:buFont typeface="Wingdings" charset="2"/>
              <a:buChar char=""/>
            </a:pPr>
            <a:r>
              <a:rPr lang="es-ES" sz="3200" spc="-1" dirty="0" smtClean="0">
                <a:solidFill>
                  <a:srgbClr val="FFFFFF"/>
                </a:solidFill>
                <a:uFill>
                  <a:solidFill>
                    <a:srgbClr val="FFFFFF"/>
                  </a:solidFill>
                </a:uFill>
                <a:latin typeface="Arial"/>
              </a:rPr>
              <a:t> Cristales y Gemas</a:t>
            </a:r>
            <a:endParaRPr lang="es-ES" sz="3200" b="0" strike="noStrike" spc="-1" dirty="0" smtClean="0">
              <a:solidFill>
                <a:srgbClr val="FFFFFF"/>
              </a:solidFill>
              <a:uFill>
                <a:solidFill>
                  <a:srgbClr val="FFFFFF"/>
                </a:solidFill>
              </a:uFill>
              <a:latin typeface="Arial"/>
            </a:endParaRPr>
          </a:p>
          <a:p>
            <a:pPr marL="743040" lvl="1" indent="-285480">
              <a:lnSpc>
                <a:spcPct val="100000"/>
              </a:lnSpc>
              <a:buClr>
                <a:srgbClr val="CCECFF"/>
              </a:buClr>
              <a:buSzPct val="50000"/>
              <a:buFont typeface="Wingdings" charset="2"/>
              <a:buChar char=""/>
            </a:pPr>
            <a:r>
              <a:rPr lang="es-ES" sz="2800" b="0" strike="noStrike" spc="-1" dirty="0" smtClean="0">
                <a:solidFill>
                  <a:srgbClr val="FFFFFF"/>
                </a:solidFill>
                <a:uFill>
                  <a:solidFill>
                    <a:srgbClr val="FFFFFF"/>
                  </a:solidFill>
                </a:uFill>
                <a:latin typeface="Arial"/>
              </a:rPr>
              <a:t>Definición</a:t>
            </a:r>
            <a:endParaRPr lang="es-ES" sz="2400" b="0" strike="noStrike" spc="-1" dirty="0">
              <a:solidFill>
                <a:srgbClr val="FFFFFF"/>
              </a:solidFill>
              <a:uFill>
                <a:solidFill>
                  <a:srgbClr val="FFFFFF"/>
                </a:solidFill>
              </a:uFill>
              <a:latin typeface="Arial"/>
            </a:endParaRPr>
          </a:p>
        </p:txBody>
      </p:sp>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2</a:t>
            </a:fld>
            <a:endParaRPr lang="es-US" sz="1400" b="0" strike="noStrike" spc="-1" dirty="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80" y="1139400"/>
            <a:ext cx="10972440" cy="2782605"/>
          </a:xfrm>
          <a:prstGeom prst="rect">
            <a:avLst/>
          </a:prstGeom>
          <a:noFill/>
          <a:ln>
            <a:noFill/>
          </a:ln>
        </p:spPr>
        <p:txBody>
          <a:bodyPr/>
          <a:lstStyle/>
          <a:p>
            <a:pPr marL="360">
              <a:lnSpc>
                <a:spcPct val="100000"/>
              </a:lnSpc>
              <a:buClr>
                <a:srgbClr val="99FF99"/>
              </a:buClr>
              <a:buSzPct val="80000"/>
            </a:pPr>
            <a:r>
              <a:rPr lang="es-ES" sz="3200" spc="-1" dirty="0" smtClean="0">
                <a:solidFill>
                  <a:srgbClr val="FFFFFF"/>
                </a:solidFill>
                <a:uFill>
                  <a:solidFill>
                    <a:srgbClr val="FFFFFF"/>
                  </a:solidFill>
                </a:uFill>
                <a:latin typeface="Arial"/>
              </a:rPr>
              <a:t>Sistema Trigonal</a:t>
            </a: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Estos cristales irradian energía constantemente que es muy útil para para el balance para la anatomía sutil del cuerpo, particularmente cuando el problema es la falta de energía.</a:t>
            </a:r>
          </a:p>
          <a:p>
            <a:pPr marL="360">
              <a:lnSpc>
                <a:spcPct val="100000"/>
              </a:lnSpc>
              <a:buClr>
                <a:srgbClr val="99FF99"/>
              </a:buClr>
              <a:buSzPct val="80000"/>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Los cristales trigonales son mas dinámicos y mas enfocados en sus actividades que los hexagonales.</a:t>
            </a:r>
          </a:p>
          <a:p>
            <a:pPr marL="360">
              <a:lnSpc>
                <a:spcPct val="100000"/>
              </a:lnSpc>
              <a:buClr>
                <a:srgbClr val="99FF99"/>
              </a:buClr>
              <a:buSzPct val="80000"/>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Ejemplos: </a:t>
            </a:r>
            <a:r>
              <a:rPr lang="es-ES" sz="2000" spc="-1" dirty="0" smtClean="0">
                <a:solidFill>
                  <a:srgbClr val="FFFFFF"/>
                </a:solidFill>
                <a:uFill>
                  <a:solidFill>
                    <a:srgbClr val="FFFFFF"/>
                  </a:solidFill>
                </a:uFill>
                <a:latin typeface="Arial"/>
              </a:rPr>
              <a:t>ágata</a:t>
            </a:r>
            <a:r>
              <a:rPr lang="es-ES" sz="2000" b="0" strike="noStrike" spc="-1" dirty="0" smtClean="0">
                <a:solidFill>
                  <a:srgbClr val="FFFFFF"/>
                </a:solidFill>
                <a:uFill>
                  <a:solidFill>
                    <a:srgbClr val="FFFFFF"/>
                  </a:solidFill>
                </a:uFill>
                <a:latin typeface="Arial"/>
              </a:rPr>
              <a:t>, amatista, cornalina, calcita, rodocrosita, turmalina, rubí y zafiro. </a:t>
            </a: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20</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Geometría de Sanación</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280" y="4084759"/>
            <a:ext cx="2504320" cy="25418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267" y="4084759"/>
            <a:ext cx="2265547" cy="2380744"/>
          </a:xfrm>
          <a:prstGeom prst="rect">
            <a:avLst/>
          </a:prstGeom>
        </p:spPr>
      </p:pic>
    </p:spTree>
    <p:extLst>
      <p:ext uri="{BB962C8B-B14F-4D97-AF65-F5344CB8AC3E}">
        <p14:creationId xmlns:p14="http://schemas.microsoft.com/office/powerpoint/2010/main" val="4802901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80" y="1139400"/>
            <a:ext cx="10972440" cy="3091077"/>
          </a:xfrm>
          <a:prstGeom prst="rect">
            <a:avLst/>
          </a:prstGeom>
          <a:noFill/>
          <a:ln>
            <a:noFill/>
          </a:ln>
        </p:spPr>
        <p:txBody>
          <a:bodyPr/>
          <a:lstStyle/>
          <a:p>
            <a:pPr marL="360">
              <a:lnSpc>
                <a:spcPct val="100000"/>
              </a:lnSpc>
              <a:buClr>
                <a:srgbClr val="99FF99"/>
              </a:buClr>
              <a:buSzPct val="80000"/>
            </a:pPr>
            <a:r>
              <a:rPr lang="es-ES" sz="3200" spc="-1" dirty="0" smtClean="0">
                <a:solidFill>
                  <a:srgbClr val="FFFFFF"/>
                </a:solidFill>
                <a:uFill>
                  <a:solidFill>
                    <a:srgbClr val="FFFFFF"/>
                  </a:solidFill>
                </a:uFill>
                <a:latin typeface="Arial"/>
              </a:rPr>
              <a:t>Sistema Monoclínico</a:t>
            </a: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Estos cristales se forman en figuras diferentes pero siempre en la forma de prismas largos. En ellos existe expansión y contracción continuo, una pulsación constante que es estabilizante pero alienta a la actividad en algún nivel.</a:t>
            </a:r>
          </a:p>
          <a:p>
            <a:pPr marL="360">
              <a:lnSpc>
                <a:spcPct val="100000"/>
              </a:lnSpc>
              <a:buClr>
                <a:srgbClr val="99FF99"/>
              </a:buClr>
              <a:buSzPct val="80000"/>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Los cristales monoclínicos son direccionales y pueden quitar cualquier obstrucción. Esta limpieza puede traer como consecuencia claridad a niveles de percepción profundos.</a:t>
            </a:r>
          </a:p>
          <a:p>
            <a:pPr marL="360">
              <a:lnSpc>
                <a:spcPct val="100000"/>
              </a:lnSpc>
              <a:buClr>
                <a:srgbClr val="99FF99"/>
              </a:buClr>
              <a:buSzPct val="80000"/>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Ejemplo: azurita, jade, malaquita, selenita, lepidolita, amazonita y </a:t>
            </a:r>
            <a:r>
              <a:rPr lang="es-ES" sz="2000" spc="-1" dirty="0" smtClean="0">
                <a:solidFill>
                  <a:srgbClr val="FFFFFF"/>
                </a:solidFill>
                <a:uFill>
                  <a:solidFill>
                    <a:srgbClr val="FFFFFF"/>
                  </a:solidFill>
                </a:uFill>
                <a:latin typeface="Arial"/>
              </a:rPr>
              <a:t>k</a:t>
            </a:r>
            <a:r>
              <a:rPr lang="es-ES" sz="2000" b="0" strike="noStrike" spc="-1" dirty="0" smtClean="0">
                <a:solidFill>
                  <a:srgbClr val="FFFFFF"/>
                </a:solidFill>
                <a:uFill>
                  <a:solidFill>
                    <a:srgbClr val="FFFFFF"/>
                  </a:solidFill>
                </a:uFill>
                <a:latin typeface="Arial"/>
              </a:rPr>
              <a:t>unzita</a:t>
            </a: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21</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Geometría de Sanación</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2934" y="4230477"/>
            <a:ext cx="1827913" cy="22940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862" y="4444755"/>
            <a:ext cx="2449294" cy="1945028"/>
          </a:xfrm>
          <a:prstGeom prst="rect">
            <a:avLst/>
          </a:prstGeom>
        </p:spPr>
      </p:pic>
    </p:spTree>
    <p:extLst>
      <p:ext uri="{BB962C8B-B14F-4D97-AF65-F5344CB8AC3E}">
        <p14:creationId xmlns:p14="http://schemas.microsoft.com/office/powerpoint/2010/main" val="26410199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80" y="1139400"/>
            <a:ext cx="10972440" cy="3322431"/>
          </a:xfrm>
          <a:prstGeom prst="rect">
            <a:avLst/>
          </a:prstGeom>
          <a:noFill/>
          <a:ln>
            <a:noFill/>
          </a:ln>
        </p:spPr>
        <p:txBody>
          <a:bodyPr/>
          <a:lstStyle/>
          <a:p>
            <a:pPr marL="360">
              <a:lnSpc>
                <a:spcPct val="100000"/>
              </a:lnSpc>
              <a:buClr>
                <a:srgbClr val="99FF99"/>
              </a:buClr>
              <a:buSzPct val="80000"/>
            </a:pPr>
            <a:r>
              <a:rPr lang="es-ES" sz="3200" spc="-1" dirty="0" smtClean="0">
                <a:solidFill>
                  <a:srgbClr val="FFFFFF"/>
                </a:solidFill>
                <a:uFill>
                  <a:solidFill>
                    <a:srgbClr val="FFFFFF"/>
                  </a:solidFill>
                </a:uFill>
                <a:latin typeface="Arial"/>
              </a:rPr>
              <a:t>Sistema Hexagonal</a:t>
            </a:r>
          </a:p>
          <a:p>
            <a:pPr marL="360">
              <a:lnSpc>
                <a:spcPct val="100000"/>
              </a:lnSpc>
              <a:buClr>
                <a:srgbClr val="99FF99"/>
              </a:buClr>
              <a:buSzPct val="80000"/>
            </a:pPr>
            <a:r>
              <a:rPr lang="es-ES" sz="2000" spc="-1" dirty="0" smtClean="0">
                <a:solidFill>
                  <a:srgbClr val="FFFFFF"/>
                </a:solidFill>
                <a:uFill>
                  <a:solidFill>
                    <a:srgbClr val="FFFFFF"/>
                  </a:solidFill>
                </a:uFill>
                <a:latin typeface="Arial"/>
              </a:rPr>
              <a:t>Los cristales hexagonales están caracterizados por el crecimiento y la vitalidad. Ellos emanan energía que puede ser usada en sanación, también emanan energía de equilibrio y comunicación. Ellos nos ayudan a enfocarnos en áreas especificas en las cuales necesitamos atención y para desarrollar creatividad e intuición.</a:t>
            </a:r>
          </a:p>
          <a:p>
            <a:pPr marL="360">
              <a:lnSpc>
                <a:spcPct val="100000"/>
              </a:lnSpc>
              <a:buClr>
                <a:srgbClr val="99FF99"/>
              </a:buClr>
              <a:buSzPct val="80000"/>
            </a:pPr>
            <a:endParaRPr lang="es-ES" sz="2000" b="0" strike="noStrike" spc="-1" dirty="0">
              <a:solidFill>
                <a:srgbClr val="FFFFFF"/>
              </a:solidFill>
              <a:uFill>
                <a:solidFill>
                  <a:srgbClr val="FFFFFF"/>
                </a:solidFill>
              </a:uFill>
              <a:latin typeface="Arial"/>
            </a:endParaRPr>
          </a:p>
          <a:p>
            <a:pPr marL="360">
              <a:lnSpc>
                <a:spcPct val="100000"/>
              </a:lnSpc>
              <a:buClr>
                <a:srgbClr val="99FF99"/>
              </a:buClr>
              <a:buSzPct val="80000"/>
            </a:pPr>
            <a:r>
              <a:rPr lang="es-ES" sz="2000" spc="-1" dirty="0" smtClean="0">
                <a:solidFill>
                  <a:srgbClr val="FFFFFF"/>
                </a:solidFill>
                <a:uFill>
                  <a:solidFill>
                    <a:srgbClr val="FFFFFF"/>
                  </a:solidFill>
                </a:uFill>
                <a:latin typeface="Arial"/>
              </a:rPr>
              <a:t>Estos cristales ayudan en la meditación y en auto-desarrollo.</a:t>
            </a:r>
          </a:p>
          <a:p>
            <a:pPr marL="360">
              <a:lnSpc>
                <a:spcPct val="100000"/>
              </a:lnSpc>
              <a:buClr>
                <a:srgbClr val="99FF99"/>
              </a:buClr>
              <a:buSzPct val="80000"/>
            </a:pPr>
            <a:endParaRPr lang="es-ES" sz="2000" b="0" strike="noStrike" spc="-1" dirty="0">
              <a:solidFill>
                <a:srgbClr val="FFFFFF"/>
              </a:solidFill>
              <a:uFill>
                <a:solidFill>
                  <a:srgbClr val="FFFFFF"/>
                </a:solidFill>
              </a:uFill>
              <a:latin typeface="Arial"/>
            </a:endParaRPr>
          </a:p>
          <a:p>
            <a:pPr marL="360">
              <a:lnSpc>
                <a:spcPct val="100000"/>
              </a:lnSpc>
              <a:buClr>
                <a:srgbClr val="99FF99"/>
              </a:buClr>
              <a:buSzPct val="80000"/>
            </a:pPr>
            <a:r>
              <a:rPr lang="es-ES" sz="2000" spc="-1" dirty="0" smtClean="0">
                <a:solidFill>
                  <a:srgbClr val="FFFFFF"/>
                </a:solidFill>
                <a:uFill>
                  <a:solidFill>
                    <a:srgbClr val="FFFFFF"/>
                  </a:solidFill>
                </a:uFill>
                <a:latin typeface="Arial"/>
              </a:rPr>
              <a:t>Ejemplos: esmeralda, aguamarina, cuarzo y la apatita.</a:t>
            </a: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22</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Geometría de Sanación</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6935" y="4360523"/>
            <a:ext cx="1708443" cy="19860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692" y="3622122"/>
            <a:ext cx="2845736" cy="2861118"/>
          </a:xfrm>
          <a:prstGeom prst="rect">
            <a:avLst/>
          </a:prstGeom>
        </p:spPr>
      </p:pic>
    </p:spTree>
    <p:extLst>
      <p:ext uri="{BB962C8B-B14F-4D97-AF65-F5344CB8AC3E}">
        <p14:creationId xmlns:p14="http://schemas.microsoft.com/office/powerpoint/2010/main" val="39217079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80" y="1139400"/>
            <a:ext cx="10972440" cy="3697005"/>
          </a:xfrm>
          <a:prstGeom prst="rect">
            <a:avLst/>
          </a:prstGeom>
          <a:noFill/>
          <a:ln>
            <a:noFill/>
          </a:ln>
        </p:spPr>
        <p:txBody>
          <a:bodyPr/>
          <a:lstStyle/>
          <a:p>
            <a:pPr marL="360">
              <a:lnSpc>
                <a:spcPct val="100000"/>
              </a:lnSpc>
              <a:buClr>
                <a:srgbClr val="99FF99"/>
              </a:buClr>
              <a:buSzPct val="80000"/>
            </a:pPr>
            <a:r>
              <a:rPr lang="es-ES" sz="3200" spc="-1" dirty="0" smtClean="0">
                <a:solidFill>
                  <a:srgbClr val="FFFFFF"/>
                </a:solidFill>
                <a:uFill>
                  <a:solidFill>
                    <a:srgbClr val="FFFFFF"/>
                  </a:solidFill>
                </a:uFill>
                <a:latin typeface="Arial"/>
              </a:rPr>
              <a:t>Sistema Triclínico</a:t>
            </a: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Esta simetría produce formas variables de cristales, notablemente de forma tabular. Estos cristales tienden de forma natural a integrar estados diferentes de energía. Ellos ayudan a unir y armonizar las polaridades donde existen perdida de balance. Esto puede ser de uso particular en situaciones donde las creencias y las actitudes conllevan problemas de personalidad. </a:t>
            </a:r>
          </a:p>
          <a:p>
            <a:pPr marL="360">
              <a:lnSpc>
                <a:spcPct val="100000"/>
              </a:lnSpc>
              <a:buClr>
                <a:srgbClr val="99FF99"/>
              </a:buClr>
              <a:buSzPct val="80000"/>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Los cristales triclínicos pueden con frecuencia funcionar como vehículos de acceso a estados diferentes de conciencia y a dimensiones mas sutiles y no físicas.</a:t>
            </a:r>
          </a:p>
          <a:p>
            <a:pPr marL="360">
              <a:lnSpc>
                <a:spcPct val="100000"/>
              </a:lnSpc>
              <a:buClr>
                <a:srgbClr val="99FF99"/>
              </a:buClr>
              <a:buSzPct val="80000"/>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Ejemplo: turquesa, rodonita, labradorita, alexita y cianita</a:t>
            </a: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23</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Geometría de Sanación</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166" y="4637860"/>
            <a:ext cx="1563606" cy="18059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689" y="4034000"/>
            <a:ext cx="2409825" cy="2409825"/>
          </a:xfrm>
          <a:prstGeom prst="rect">
            <a:avLst/>
          </a:prstGeom>
        </p:spPr>
      </p:pic>
    </p:spTree>
    <p:extLst>
      <p:ext uri="{BB962C8B-B14F-4D97-AF65-F5344CB8AC3E}">
        <p14:creationId xmlns:p14="http://schemas.microsoft.com/office/powerpoint/2010/main" val="28951853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198303" y="1139400"/>
            <a:ext cx="11777032" cy="5398560"/>
          </a:xfrm>
          <a:prstGeom prst="rect">
            <a:avLst/>
          </a:prstGeom>
          <a:noFill/>
          <a:ln>
            <a:noFill/>
          </a:ln>
        </p:spPr>
        <p:txBody>
          <a:bodyPr/>
          <a:lstStyle/>
          <a:p>
            <a:pPr marL="360">
              <a:lnSpc>
                <a:spcPct val="100000"/>
              </a:lnSpc>
              <a:buClr>
                <a:srgbClr val="99FF99"/>
              </a:buClr>
              <a:buSzPct val="80000"/>
            </a:pPr>
            <a:r>
              <a:rPr lang="es-ES" sz="3200" b="0" strike="noStrike" spc="-1" dirty="0" smtClean="0">
                <a:solidFill>
                  <a:srgbClr val="FFFFFF"/>
                </a:solidFill>
                <a:uFill>
                  <a:solidFill>
                    <a:srgbClr val="FFFFFF"/>
                  </a:solidFill>
                </a:uFill>
                <a:latin typeface="Arial"/>
              </a:rPr>
              <a:t>Lápiz Lazuli</a:t>
            </a:r>
          </a:p>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Palabras Claves</a:t>
            </a:r>
            <a:r>
              <a:rPr lang="es-ES" sz="2000" b="0" strike="noStrike" spc="-1" dirty="0" smtClean="0">
                <a:solidFill>
                  <a:srgbClr val="FFFFFF"/>
                </a:solidFill>
                <a:uFill>
                  <a:solidFill>
                    <a:srgbClr val="FFFFFF"/>
                  </a:solidFill>
                </a:uFill>
                <a:latin typeface="Arial"/>
              </a:rPr>
              <a:t>: Visión Interna, comunicación veraz, virtudes reales.</a:t>
            </a:r>
          </a:p>
          <a:p>
            <a:pPr marL="360">
              <a:lnSpc>
                <a:spcPct val="100000"/>
              </a:lnSpc>
              <a:buClr>
                <a:srgbClr val="99FF99"/>
              </a:buClr>
              <a:buSzPct val="80000"/>
            </a:pPr>
            <a:r>
              <a:rPr lang="es-ES" sz="2000" b="1" spc="-1" dirty="0" smtClean="0">
                <a:solidFill>
                  <a:srgbClr val="FFFFFF"/>
                </a:solidFill>
                <a:uFill>
                  <a:solidFill>
                    <a:srgbClr val="FFFFFF"/>
                  </a:solidFill>
                </a:uFill>
                <a:latin typeface="Arial"/>
              </a:rPr>
              <a:t>Elemento</a:t>
            </a:r>
            <a:r>
              <a:rPr lang="es-ES" sz="2000" spc="-1" dirty="0" smtClean="0">
                <a:solidFill>
                  <a:srgbClr val="FFFFFF"/>
                </a:solidFill>
                <a:uFill>
                  <a:solidFill>
                    <a:srgbClr val="FFFFFF"/>
                  </a:solidFill>
                </a:uFill>
                <a:latin typeface="Arial"/>
              </a:rPr>
              <a:t>: Viento</a:t>
            </a:r>
          </a:p>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Chacras</a:t>
            </a:r>
            <a:r>
              <a:rPr lang="es-ES" sz="2000" b="0" strike="noStrike" spc="-1" dirty="0" smtClean="0">
                <a:solidFill>
                  <a:srgbClr val="FFFFFF"/>
                </a:solidFill>
                <a:uFill>
                  <a:solidFill>
                    <a:srgbClr val="FFFFFF"/>
                  </a:solidFill>
                </a:uFill>
                <a:latin typeface="Arial"/>
              </a:rPr>
              <a:t>: Tercer Ojo (6</a:t>
            </a:r>
            <a:r>
              <a:rPr lang="es-ES" sz="2000" b="0" strike="noStrike" spc="-1" baseline="30000" dirty="0" smtClean="0">
                <a:solidFill>
                  <a:srgbClr val="FFFFFF"/>
                </a:solidFill>
                <a:uFill>
                  <a:solidFill>
                    <a:srgbClr val="FFFFFF"/>
                  </a:solidFill>
                </a:uFill>
                <a:latin typeface="Arial"/>
              </a:rPr>
              <a:t>th</a:t>
            </a:r>
            <a:r>
              <a:rPr lang="es-ES" sz="2000" b="0" strike="noStrike" spc="-1" dirty="0" smtClean="0">
                <a:solidFill>
                  <a:srgbClr val="FFFFFF"/>
                </a:solidFill>
                <a:uFill>
                  <a:solidFill>
                    <a:srgbClr val="FFFFFF"/>
                  </a:solidFill>
                </a:uFill>
                <a:latin typeface="Arial"/>
              </a:rPr>
              <a:t>), Garganta (5</a:t>
            </a:r>
            <a:r>
              <a:rPr lang="es-ES" sz="2000" b="0" strike="noStrike" spc="-1" baseline="30000" dirty="0" smtClean="0">
                <a:solidFill>
                  <a:srgbClr val="FFFFFF"/>
                </a:solidFill>
                <a:uFill>
                  <a:solidFill>
                    <a:srgbClr val="FFFFFF"/>
                  </a:solidFill>
                </a:uFill>
                <a:latin typeface="Arial"/>
              </a:rPr>
              <a:t>th</a:t>
            </a:r>
            <a:r>
              <a:rPr lang="es-ES" sz="2000" b="0" strike="noStrike" spc="-1" dirty="0" smtClean="0">
                <a:solidFill>
                  <a:srgbClr val="FFFFFF"/>
                </a:solidFill>
                <a:uFill>
                  <a:solidFill>
                    <a:srgbClr val="FFFFFF"/>
                  </a:solidFill>
                </a:uFill>
                <a:latin typeface="Arial"/>
              </a:rPr>
              <a:t>)</a:t>
            </a:r>
          </a:p>
          <a:p>
            <a:pPr marL="360">
              <a:lnSpc>
                <a:spcPct val="100000"/>
              </a:lnSpc>
              <a:buClr>
                <a:srgbClr val="99FF99"/>
              </a:buClr>
              <a:buSzPct val="80000"/>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Los budistas recomiendan al Lápiz Lazuli como la piedra que trae paz interna y libertad de los pensamientos negativos. Es uno de los mejores minerales para activar la mente superior y las habilidades psíquicas.</a:t>
            </a:r>
          </a:p>
          <a:p>
            <a:pPr marL="360">
              <a:lnSpc>
                <a:spcPct val="100000"/>
              </a:lnSpc>
              <a:buClr>
                <a:srgbClr val="99FF99"/>
              </a:buClr>
              <a:buSzPct val="80000"/>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Espiritual</a:t>
            </a:r>
            <a:r>
              <a:rPr lang="es-ES" sz="2000" b="0" strike="noStrike" spc="-1" dirty="0" smtClean="0">
                <a:solidFill>
                  <a:srgbClr val="FFFFFF"/>
                </a:solidFill>
                <a:uFill>
                  <a:solidFill>
                    <a:srgbClr val="FFFFFF"/>
                  </a:solidFill>
                </a:uFill>
                <a:latin typeface="Arial"/>
              </a:rPr>
              <a:t>: El Lápiz Lazuli despierta el tercer ojo y aumenta la habilidad para visualizar y recibir guía visual o información. Aumenta la meditación. Es la piedra para la clarividencia y la precognición. </a:t>
            </a:r>
          </a:p>
          <a:p>
            <a:pPr marL="360">
              <a:lnSpc>
                <a:spcPct val="100000"/>
              </a:lnSpc>
              <a:buClr>
                <a:srgbClr val="99FF99"/>
              </a:buClr>
              <a:buSzPct val="80000"/>
            </a:pPr>
            <a:r>
              <a:rPr lang="es-ES" sz="2000" b="1" spc="-1" dirty="0" smtClean="0">
                <a:solidFill>
                  <a:srgbClr val="FFFFFF"/>
                </a:solidFill>
                <a:uFill>
                  <a:solidFill>
                    <a:srgbClr val="FFFFFF"/>
                  </a:solidFill>
                </a:uFill>
                <a:latin typeface="Arial"/>
              </a:rPr>
              <a:t>Emocional</a:t>
            </a:r>
            <a:r>
              <a:rPr lang="es-ES" sz="2000" spc="-1" dirty="0" smtClean="0">
                <a:solidFill>
                  <a:srgbClr val="FFFFFF"/>
                </a:solidFill>
                <a:uFill>
                  <a:solidFill>
                    <a:srgbClr val="FFFFFF"/>
                  </a:solidFill>
                </a:uFill>
                <a:latin typeface="Arial"/>
              </a:rPr>
              <a:t>: Nos ayuda a ir mas allá de la conciencia mundana y nos permite identificar hábitos, patrones y lecciones que pueden ser difíciles de percibir conscientemente y estén impidiendo nuestro avance espiritual.</a:t>
            </a:r>
          </a:p>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Físico</a:t>
            </a:r>
            <a:r>
              <a:rPr lang="es-ES" sz="2000" b="0" strike="noStrike" spc="-1" dirty="0" smtClean="0">
                <a:solidFill>
                  <a:srgbClr val="FFFFFF"/>
                </a:solidFill>
                <a:uFill>
                  <a:solidFill>
                    <a:srgbClr val="FFFFFF"/>
                  </a:solidFill>
                </a:uFill>
                <a:latin typeface="Arial"/>
              </a:rPr>
              <a:t>: Nos ayuda a identificar las raíces </a:t>
            </a:r>
            <a:r>
              <a:rPr lang="es-ES" sz="2000" b="0" strike="noStrike" spc="-1" dirty="0" err="1" smtClean="0">
                <a:solidFill>
                  <a:srgbClr val="FFFFFF"/>
                </a:solidFill>
                <a:uFill>
                  <a:solidFill>
                    <a:srgbClr val="FFFFFF"/>
                  </a:solidFill>
                </a:uFill>
                <a:latin typeface="Arial"/>
              </a:rPr>
              <a:t>kármicas</a:t>
            </a:r>
            <a:r>
              <a:rPr lang="es-ES" sz="2000" b="0" strike="noStrike" spc="-1" dirty="0" smtClean="0">
                <a:solidFill>
                  <a:srgbClr val="FFFFFF"/>
                </a:solidFill>
                <a:uFill>
                  <a:solidFill>
                    <a:srgbClr val="FFFFFF"/>
                  </a:solidFill>
                </a:uFill>
                <a:latin typeface="Arial"/>
              </a:rPr>
              <a:t> de las enfermedades. </a:t>
            </a:r>
          </a:p>
          <a:p>
            <a:pPr marL="360">
              <a:lnSpc>
                <a:spcPct val="100000"/>
              </a:lnSpc>
              <a:buClr>
                <a:srgbClr val="99FF99"/>
              </a:buClr>
              <a:buSzPct val="80000"/>
            </a:pPr>
            <a:r>
              <a:rPr lang="es-ES" sz="2000" b="1" spc="-1" dirty="0" smtClean="0">
                <a:solidFill>
                  <a:srgbClr val="FFFFFF"/>
                </a:solidFill>
                <a:uFill>
                  <a:solidFill>
                    <a:srgbClr val="FFFFFF"/>
                  </a:solidFill>
                </a:uFill>
                <a:latin typeface="Arial"/>
              </a:rPr>
              <a:t>Afirmación</a:t>
            </a:r>
            <a:r>
              <a:rPr lang="es-ES" sz="2000" spc="-1" dirty="0" smtClean="0">
                <a:solidFill>
                  <a:srgbClr val="FFFFFF"/>
                </a:solidFill>
                <a:uFill>
                  <a:solidFill>
                    <a:srgbClr val="FFFFFF"/>
                  </a:solidFill>
                </a:uFill>
                <a:latin typeface="Arial"/>
              </a:rPr>
              <a:t>: Yo reclamo la soberanía y el poder de mi Ser Superior y me alineo con mi verdad superior.</a:t>
            </a:r>
            <a:r>
              <a:rPr lang="es-ES" sz="2000" b="0" strike="noStrike" spc="-1" dirty="0" smtClean="0">
                <a:solidFill>
                  <a:srgbClr val="FFFFFF"/>
                </a:solidFill>
                <a:uFill>
                  <a:solidFill>
                    <a:srgbClr val="FFFFFF"/>
                  </a:solidFill>
                </a:uFill>
                <a:latin typeface="Arial"/>
              </a:rPr>
              <a:t> </a:t>
            </a:r>
          </a:p>
          <a:p>
            <a:pPr marL="360">
              <a:lnSpc>
                <a:spcPct val="100000"/>
              </a:lnSpc>
              <a:buClr>
                <a:srgbClr val="99FF99"/>
              </a:buClr>
              <a:buSzPct val="80000"/>
            </a:pP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24</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Cúbicos</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611" y="711837"/>
            <a:ext cx="2143125" cy="2143125"/>
          </a:xfrm>
          <a:prstGeom prst="rect">
            <a:avLst/>
          </a:prstGeom>
        </p:spPr>
      </p:pic>
    </p:spTree>
    <p:extLst>
      <p:ext uri="{BB962C8B-B14F-4D97-AF65-F5344CB8AC3E}">
        <p14:creationId xmlns:p14="http://schemas.microsoft.com/office/powerpoint/2010/main" val="42101903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228600" y="1139400"/>
            <a:ext cx="11658600" cy="5581800"/>
          </a:xfrm>
          <a:prstGeom prst="rect">
            <a:avLst/>
          </a:prstGeom>
          <a:noFill/>
          <a:ln>
            <a:noFill/>
          </a:ln>
        </p:spPr>
        <p:txBody>
          <a:bodyPr/>
          <a:lstStyle/>
          <a:p>
            <a:pPr marL="360">
              <a:lnSpc>
                <a:spcPct val="100000"/>
              </a:lnSpc>
              <a:buClr>
                <a:srgbClr val="99FF99"/>
              </a:buClr>
              <a:buSzPct val="80000"/>
            </a:pPr>
            <a:r>
              <a:rPr lang="es-ES" sz="3200" b="0" strike="noStrike" spc="-1" dirty="0" smtClean="0">
                <a:solidFill>
                  <a:srgbClr val="FFFFFF"/>
                </a:solidFill>
                <a:uFill>
                  <a:solidFill>
                    <a:srgbClr val="FFFFFF"/>
                  </a:solidFill>
                </a:uFill>
                <a:latin typeface="Arial"/>
              </a:rPr>
              <a:t>Calcita</a:t>
            </a:r>
          </a:p>
          <a:p>
            <a:pPr marL="360">
              <a:lnSpc>
                <a:spcPct val="100000"/>
              </a:lnSpc>
              <a:buClr>
                <a:srgbClr val="99FF99"/>
              </a:buClr>
              <a:buSzPct val="80000"/>
            </a:pPr>
            <a:r>
              <a:rPr lang="es-ES" sz="2000" b="1" spc="-1" dirty="0" smtClean="0">
                <a:solidFill>
                  <a:srgbClr val="FFFFFF"/>
                </a:solidFill>
                <a:uFill>
                  <a:solidFill>
                    <a:srgbClr val="FFFFFF"/>
                  </a:solidFill>
                </a:uFill>
              </a:rPr>
              <a:t>Palabras Claves</a:t>
            </a:r>
            <a:r>
              <a:rPr lang="es-ES" sz="2000" spc="-1" dirty="0" smtClean="0">
                <a:solidFill>
                  <a:srgbClr val="FFFFFF"/>
                </a:solidFill>
                <a:uFill>
                  <a:solidFill>
                    <a:srgbClr val="FFFFFF"/>
                  </a:solidFill>
                </a:uFill>
              </a:rPr>
              <a:t>: Visión, claridad, manifestación, perdón</a:t>
            </a:r>
          </a:p>
          <a:p>
            <a:pPr marL="360">
              <a:lnSpc>
                <a:spcPct val="100000"/>
              </a:lnSpc>
              <a:buClr>
                <a:srgbClr val="99FF99"/>
              </a:buClr>
              <a:buSzPct val="80000"/>
            </a:pPr>
            <a:r>
              <a:rPr lang="es-ES" sz="2000" b="1" spc="-1" dirty="0" smtClean="0">
                <a:solidFill>
                  <a:srgbClr val="FFFFFF"/>
                </a:solidFill>
                <a:uFill>
                  <a:solidFill>
                    <a:srgbClr val="FFFFFF"/>
                  </a:solidFill>
                </a:uFill>
              </a:rPr>
              <a:t>Elemento</a:t>
            </a:r>
            <a:r>
              <a:rPr lang="es-ES" sz="2000" spc="-1" dirty="0" smtClean="0">
                <a:solidFill>
                  <a:srgbClr val="FFFFFF"/>
                </a:solidFill>
                <a:uFill>
                  <a:solidFill>
                    <a:srgbClr val="FFFFFF"/>
                  </a:solidFill>
                </a:uFill>
              </a:rPr>
              <a:t>: Fuego, Viento</a:t>
            </a:r>
          </a:p>
          <a:p>
            <a:pPr marL="360">
              <a:lnSpc>
                <a:spcPct val="100000"/>
              </a:lnSpc>
              <a:buClr>
                <a:srgbClr val="99FF99"/>
              </a:buClr>
              <a:buSzPct val="80000"/>
            </a:pPr>
            <a:r>
              <a:rPr lang="es-ES" sz="2000" b="1" spc="-1" dirty="0" smtClean="0">
                <a:solidFill>
                  <a:srgbClr val="FFFFFF"/>
                </a:solidFill>
                <a:uFill>
                  <a:solidFill>
                    <a:srgbClr val="FFFFFF"/>
                  </a:solidFill>
                </a:uFill>
              </a:rPr>
              <a:t>Chakras</a:t>
            </a:r>
            <a:r>
              <a:rPr lang="es-ES" sz="2000" spc="-1" dirty="0" smtClean="0">
                <a:solidFill>
                  <a:srgbClr val="FFFFFF"/>
                </a:solidFill>
                <a:uFill>
                  <a:solidFill>
                    <a:srgbClr val="FFFFFF"/>
                  </a:solidFill>
                </a:uFill>
              </a:rPr>
              <a:t>: Todas</a:t>
            </a:r>
          </a:p>
          <a:p>
            <a:pPr marL="360">
              <a:lnSpc>
                <a:spcPct val="100000"/>
              </a:lnSpc>
              <a:buClr>
                <a:srgbClr val="99FF99"/>
              </a:buClr>
              <a:buSzPct val="80000"/>
            </a:pP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Espiritual</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La calcita ayuda a limpiar bloqueos energéticos, estimula el tercer ojo,</a:t>
            </a:r>
          </a:p>
          <a:p>
            <a:pPr marL="360">
              <a:lnSpc>
                <a:spcPct val="100000"/>
              </a:lnSpc>
              <a:buClr>
                <a:srgbClr val="99FF99"/>
              </a:buClr>
              <a:buSzPct val="80000"/>
            </a:pPr>
            <a:r>
              <a:rPr lang="es-ES" sz="2000" spc="-1" dirty="0" smtClean="0">
                <a:solidFill>
                  <a:srgbClr val="FFFFFF"/>
                </a:solidFill>
                <a:uFill>
                  <a:solidFill>
                    <a:srgbClr val="FFFFFF"/>
                  </a:solidFill>
                </a:uFill>
              </a:rPr>
              <a:t>y ayuda a dejar ir del pasado. Provee claridad acerca del sendero correcto para seguir hacia una nueva realidad. Puede ayudar a ver las posibilidades para la renovación, crecimiento y creación de aquello que estaba anteriormente oculto.</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Emocional</a:t>
            </a:r>
            <a:r>
              <a:rPr lang="es-ES" sz="2000" spc="-1" dirty="0" smtClean="0">
                <a:solidFill>
                  <a:srgbClr val="FFFFFF"/>
                </a:solidFill>
                <a:uFill>
                  <a:solidFill>
                    <a:srgbClr val="FFFFFF"/>
                  </a:solidFill>
                </a:uFill>
              </a:rPr>
              <a:t>: Este aliado ayuda en dejar ir las motivaciones, basadas en el miedo y/o escases, para nuestras acciones o creaciones. Nos alienta al perdón y la caridad hacia nosotros mismos y otros. Nos ayuda a entregarnos a lo Divino y confiar en la Divinidad para guiarnos hacia lo mejor.</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Físico</a:t>
            </a:r>
            <a:r>
              <a:rPr lang="es-ES" sz="2000" spc="-1" dirty="0">
                <a:solidFill>
                  <a:srgbClr val="FFFFFF"/>
                </a:solidFill>
                <a:uFill>
                  <a:solidFill>
                    <a:srgbClr val="FFFFFF"/>
                  </a:solidFill>
                </a:uFill>
              </a:rPr>
              <a:t>: La calcita ayuda a limpiar bloqueos energéticos, </a:t>
            </a:r>
            <a:r>
              <a:rPr lang="es-ES" sz="2000" spc="-1" dirty="0" smtClean="0">
                <a:solidFill>
                  <a:srgbClr val="FFFFFF"/>
                </a:solidFill>
                <a:uFill>
                  <a:solidFill>
                    <a:srgbClr val="FFFFFF"/>
                  </a:solidFill>
                </a:uFill>
              </a:rPr>
              <a:t>alejar el estancamiento, o densidad en el sistema energético y estimula el flujo de energía a través del aura. También estimula el metabolismo y puede ser usado para perder peso.</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Afirmación</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Yo veo todos los mis aspectos y los del mundo con mayor claridad y acepto lo que veo. </a:t>
            </a:r>
            <a:endParaRPr lang="es-ES" sz="2000" spc="-1" dirty="0">
              <a:solidFill>
                <a:srgbClr val="FFFFFF"/>
              </a:solidFill>
              <a:uFill>
                <a:solidFill>
                  <a:srgbClr val="FFFFFF"/>
                </a:solidFill>
              </a:uFill>
            </a:endParaRPr>
          </a:p>
          <a:p>
            <a:pPr marL="360">
              <a:lnSpc>
                <a:spcPct val="100000"/>
              </a:lnSpc>
              <a:buClr>
                <a:srgbClr val="99FF99"/>
              </a:buClr>
              <a:buSzPct val="80000"/>
            </a:pPr>
            <a:endParaRPr lang="es-ES" sz="2000" spc="-1" dirty="0" smtClean="0">
              <a:solidFill>
                <a:srgbClr val="FFFFFF"/>
              </a:solidFill>
              <a:uFill>
                <a:solidFill>
                  <a:srgbClr val="FFFFFF"/>
                </a:solidFill>
              </a:uFill>
            </a:endParaRPr>
          </a:p>
          <a:p>
            <a:pPr marL="360">
              <a:lnSpc>
                <a:spcPct val="100000"/>
              </a:lnSpc>
              <a:buClr>
                <a:srgbClr val="99FF99"/>
              </a:buClr>
              <a:buSzPct val="80000"/>
            </a:pP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25</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Hexagonal</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1435" y="1015681"/>
            <a:ext cx="2143125" cy="2143125"/>
          </a:xfrm>
          <a:prstGeom prst="rect">
            <a:avLst/>
          </a:prstGeom>
        </p:spPr>
      </p:pic>
    </p:spTree>
    <p:extLst>
      <p:ext uri="{BB962C8B-B14F-4D97-AF65-F5344CB8AC3E}">
        <p14:creationId xmlns:p14="http://schemas.microsoft.com/office/powerpoint/2010/main" val="4387613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198303" y="1139399"/>
            <a:ext cx="11754997" cy="5272417"/>
          </a:xfrm>
          <a:prstGeom prst="rect">
            <a:avLst/>
          </a:prstGeom>
          <a:noFill/>
          <a:ln>
            <a:noFill/>
          </a:ln>
        </p:spPr>
        <p:txBody>
          <a:bodyPr/>
          <a:lstStyle/>
          <a:p>
            <a:pPr marL="360">
              <a:lnSpc>
                <a:spcPct val="100000"/>
              </a:lnSpc>
              <a:buClr>
                <a:srgbClr val="99FF99"/>
              </a:buClr>
              <a:buSzPct val="80000"/>
            </a:pPr>
            <a:r>
              <a:rPr lang="es-ES" sz="3200" b="0" strike="noStrike" spc="-1" dirty="0" smtClean="0">
                <a:solidFill>
                  <a:srgbClr val="FFFFFF"/>
                </a:solidFill>
                <a:uFill>
                  <a:solidFill>
                    <a:srgbClr val="FFFFFF"/>
                  </a:solidFill>
                </a:uFill>
                <a:latin typeface="Arial"/>
              </a:rPr>
              <a:t>Malaquita</a:t>
            </a:r>
          </a:p>
          <a:p>
            <a:pPr marL="360">
              <a:lnSpc>
                <a:spcPct val="100000"/>
              </a:lnSpc>
              <a:buClr>
                <a:srgbClr val="99FF99"/>
              </a:buClr>
              <a:buSzPct val="80000"/>
            </a:pPr>
            <a:r>
              <a:rPr lang="es-ES" sz="2000" b="1" spc="-1" dirty="0">
                <a:solidFill>
                  <a:srgbClr val="FFFFFF"/>
                </a:solidFill>
                <a:uFill>
                  <a:solidFill>
                    <a:srgbClr val="FFFFFF"/>
                  </a:solidFill>
                </a:uFill>
              </a:rPr>
              <a:t>Palabras Claves</a:t>
            </a:r>
            <a:r>
              <a:rPr lang="es-ES" sz="2000" spc="-1" dirty="0" smtClean="0">
                <a:solidFill>
                  <a:srgbClr val="FFFFFF"/>
                </a:solidFill>
                <a:uFill>
                  <a:solidFill>
                    <a:srgbClr val="FFFFFF"/>
                  </a:solidFill>
                </a:uFill>
              </a:rPr>
              <a:t>: Liderazgo iluminado, creatividad, confianza, protección, </a:t>
            </a:r>
          </a:p>
          <a:p>
            <a:pPr marL="360">
              <a:lnSpc>
                <a:spcPct val="100000"/>
              </a:lnSpc>
              <a:buClr>
                <a:srgbClr val="99FF99"/>
              </a:buClr>
              <a:buSzPct val="80000"/>
            </a:pPr>
            <a:r>
              <a:rPr lang="es-ES" sz="2000" spc="-1" dirty="0" smtClean="0">
                <a:solidFill>
                  <a:srgbClr val="FFFFFF"/>
                </a:solidFill>
                <a:uFill>
                  <a:solidFill>
                    <a:srgbClr val="FFFFFF"/>
                  </a:solidFill>
                </a:uFill>
              </a:rPr>
              <a:t>corazón sano</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Elemento</a:t>
            </a:r>
            <a:r>
              <a:rPr lang="es-ES" sz="2000" spc="-1" dirty="0" smtClean="0">
                <a:solidFill>
                  <a:srgbClr val="FFFFFF"/>
                </a:solidFill>
                <a:uFill>
                  <a:solidFill>
                    <a:srgbClr val="FFFFFF"/>
                  </a:solidFill>
                </a:uFill>
              </a:rPr>
              <a:t>: Fuego</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Chakras</a:t>
            </a:r>
            <a:r>
              <a:rPr lang="es-ES" sz="2000" spc="-1" dirty="0" smtClean="0">
                <a:solidFill>
                  <a:srgbClr val="FFFFFF"/>
                </a:solidFill>
                <a:uFill>
                  <a:solidFill>
                    <a:srgbClr val="FFFFFF"/>
                  </a:solidFill>
                </a:uFill>
              </a:rPr>
              <a:t>: Plexo solar (3er), Corazón (4to)</a:t>
            </a:r>
          </a:p>
          <a:p>
            <a:pPr marL="360">
              <a:lnSpc>
                <a:spcPct val="100000"/>
              </a:lnSpc>
              <a:buClr>
                <a:srgbClr val="99FF99"/>
              </a:buClr>
              <a:buSzPct val="80000"/>
            </a:pP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Espiritual</a:t>
            </a:r>
            <a:r>
              <a:rPr lang="es-ES" sz="2000" spc="-1" dirty="0" smtClean="0">
                <a:solidFill>
                  <a:srgbClr val="FFFFFF"/>
                </a:solidFill>
                <a:uFill>
                  <a:solidFill>
                    <a:srgbClr val="FFFFFF"/>
                  </a:solidFill>
                </a:uFill>
              </a:rPr>
              <a:t>: La malaquita nos recuerda que hemos venido a co-crear con el Universo y que el destino es una ilusión. Nos ayuda a recoger y a utilizar nuestro poder de manera constructiva y creativa. Revela los límites energéticos y emocionales y nos ayuda a darle honor a esos límites para nosotros y los demás. Puede ser una piedra poderosa para la protección en contra del abuso de poder a niveles psíquicos, energéticos y emocionales. </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Emocional</a:t>
            </a:r>
            <a:r>
              <a:rPr lang="es-ES" sz="2000" spc="-1" dirty="0" smtClean="0">
                <a:solidFill>
                  <a:srgbClr val="FFFFFF"/>
                </a:solidFill>
                <a:uFill>
                  <a:solidFill>
                    <a:srgbClr val="FFFFFF"/>
                  </a:solidFill>
                </a:uFill>
              </a:rPr>
              <a:t>: Es ideal para disipar la niebla de la confusión emocional que no nos permite tomar decisiones conscientes. Ayuda a vencer la polaridad victima/abusador y encontrar la fuerza interna.</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Físico</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Asiste en restaurar la fuerza y vitalidad después de una enfermedad y en reconstruir o reparar los tejidos después de una cirugía. Ayuda en la formación de células royas y hemoglobina.</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Afirmación</a:t>
            </a:r>
            <a:r>
              <a:rPr lang="es-ES" sz="2000" spc="-1" dirty="0">
                <a:solidFill>
                  <a:srgbClr val="FFFFFF"/>
                </a:solidFill>
                <a:uFill>
                  <a:solidFill>
                    <a:srgbClr val="FFFFFF"/>
                  </a:solidFill>
                </a:uFill>
              </a:rPr>
              <a:t>: </a:t>
            </a:r>
            <a:r>
              <a:rPr lang="es-ES" sz="2000" spc="-1" dirty="0" err="1" smtClean="0">
                <a:solidFill>
                  <a:srgbClr val="FFFFFF"/>
                </a:solidFill>
                <a:uFill>
                  <a:solidFill>
                    <a:srgbClr val="FFFFFF"/>
                  </a:solidFill>
                </a:uFill>
              </a:rPr>
              <a:t>Alíneo</a:t>
            </a:r>
            <a:r>
              <a:rPr lang="es-ES" sz="2000" spc="-1" dirty="0" smtClean="0">
                <a:solidFill>
                  <a:srgbClr val="FFFFFF"/>
                </a:solidFill>
                <a:uFill>
                  <a:solidFill>
                    <a:srgbClr val="FFFFFF"/>
                  </a:solidFill>
                </a:uFill>
              </a:rPr>
              <a:t> mi voluntad personal con mi entendimiento de la Voluntad Divina, y voy hacia adelante con claridad y confianza.   </a:t>
            </a:r>
            <a:endParaRPr lang="es-ES" sz="2000" spc="-1" dirty="0">
              <a:solidFill>
                <a:srgbClr val="FFFFFF"/>
              </a:solidFill>
              <a:uFill>
                <a:solidFill>
                  <a:srgbClr val="FFFFFF"/>
                </a:solidFill>
              </a:uFill>
            </a:endParaRPr>
          </a:p>
          <a:p>
            <a:pPr marL="360">
              <a:lnSpc>
                <a:spcPct val="100000"/>
              </a:lnSpc>
              <a:buClr>
                <a:srgbClr val="99FF99"/>
              </a:buClr>
              <a:buSzPct val="80000"/>
            </a:pPr>
            <a:endParaRPr lang="es-ES" sz="2000" spc="-1" dirty="0">
              <a:solidFill>
                <a:srgbClr val="FFFFFF"/>
              </a:solidFill>
              <a:uFill>
                <a:solidFill>
                  <a:srgbClr val="FFFFFF"/>
                </a:solidFill>
              </a:uFill>
            </a:endParaRPr>
          </a:p>
          <a:p>
            <a:pPr marL="360">
              <a:lnSpc>
                <a:spcPct val="100000"/>
              </a:lnSpc>
              <a:buClr>
                <a:srgbClr val="99FF99"/>
              </a:buClr>
              <a:buSzPct val="80000"/>
            </a:pP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26</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Monoclínico</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3893" y="935671"/>
            <a:ext cx="2143125" cy="2143125"/>
          </a:xfrm>
          <a:prstGeom prst="rect">
            <a:avLst/>
          </a:prstGeom>
        </p:spPr>
      </p:pic>
    </p:spTree>
    <p:extLst>
      <p:ext uri="{BB962C8B-B14F-4D97-AF65-F5344CB8AC3E}">
        <p14:creationId xmlns:p14="http://schemas.microsoft.com/office/powerpoint/2010/main" val="35347495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148590" y="1139400"/>
            <a:ext cx="11647170" cy="5581800"/>
          </a:xfrm>
          <a:prstGeom prst="rect">
            <a:avLst/>
          </a:prstGeom>
          <a:noFill/>
          <a:ln>
            <a:noFill/>
          </a:ln>
        </p:spPr>
        <p:txBody>
          <a:bodyPr/>
          <a:lstStyle/>
          <a:p>
            <a:pPr marL="360">
              <a:lnSpc>
                <a:spcPct val="100000"/>
              </a:lnSpc>
              <a:buClr>
                <a:srgbClr val="99FF99"/>
              </a:buClr>
              <a:buSzPct val="80000"/>
            </a:pPr>
            <a:r>
              <a:rPr lang="es-ES" sz="3200" b="0" strike="noStrike" spc="-1" dirty="0" smtClean="0">
                <a:solidFill>
                  <a:srgbClr val="FFFFFF"/>
                </a:solidFill>
                <a:uFill>
                  <a:solidFill>
                    <a:srgbClr val="FFFFFF"/>
                  </a:solidFill>
                </a:uFill>
                <a:latin typeface="Arial"/>
              </a:rPr>
              <a:t>Baritina</a:t>
            </a:r>
          </a:p>
          <a:p>
            <a:pPr marL="360">
              <a:lnSpc>
                <a:spcPct val="100000"/>
              </a:lnSpc>
              <a:buClr>
                <a:srgbClr val="99FF99"/>
              </a:buClr>
              <a:buSzPct val="80000"/>
            </a:pPr>
            <a:r>
              <a:rPr lang="es-ES" sz="2000" b="1" spc="-1" dirty="0" smtClean="0">
                <a:solidFill>
                  <a:srgbClr val="FFFFFF"/>
                </a:solidFill>
                <a:uFill>
                  <a:solidFill>
                    <a:srgbClr val="FFFFFF"/>
                  </a:solidFill>
                </a:uFill>
              </a:rPr>
              <a:t>Palabras Claves</a:t>
            </a:r>
            <a:r>
              <a:rPr lang="es-ES" sz="2000" spc="-1" dirty="0" smtClean="0">
                <a:solidFill>
                  <a:srgbClr val="FFFFFF"/>
                </a:solidFill>
                <a:uFill>
                  <a:solidFill>
                    <a:srgbClr val="FFFFFF"/>
                  </a:solidFill>
                </a:uFill>
              </a:rPr>
              <a:t>: Visión interna, alineamiento energético, </a:t>
            </a:r>
          </a:p>
          <a:p>
            <a:pPr marL="360">
              <a:lnSpc>
                <a:spcPct val="100000"/>
              </a:lnSpc>
              <a:buClr>
                <a:srgbClr val="99FF99"/>
              </a:buClr>
              <a:buSzPct val="80000"/>
            </a:pPr>
            <a:r>
              <a:rPr lang="es-ES" sz="2000" spc="-1" dirty="0" smtClean="0">
                <a:solidFill>
                  <a:srgbClr val="FFFFFF"/>
                </a:solidFill>
                <a:uFill>
                  <a:solidFill>
                    <a:srgbClr val="FFFFFF"/>
                  </a:solidFill>
                </a:uFill>
              </a:rPr>
              <a:t>viajes inter-dimensionales</a:t>
            </a:r>
          </a:p>
          <a:p>
            <a:pPr marL="360">
              <a:lnSpc>
                <a:spcPct val="100000"/>
              </a:lnSpc>
              <a:buClr>
                <a:srgbClr val="99FF99"/>
              </a:buClr>
              <a:buSzPct val="80000"/>
            </a:pPr>
            <a:r>
              <a:rPr lang="es-ES" sz="2000" b="1" spc="-1" dirty="0" smtClean="0">
                <a:solidFill>
                  <a:srgbClr val="FFFFFF"/>
                </a:solidFill>
                <a:uFill>
                  <a:solidFill>
                    <a:srgbClr val="FFFFFF"/>
                  </a:solidFill>
                </a:uFill>
              </a:rPr>
              <a:t>Elemento</a:t>
            </a:r>
            <a:r>
              <a:rPr lang="es-ES" sz="2000" spc="-1" dirty="0" smtClean="0">
                <a:solidFill>
                  <a:srgbClr val="FFFFFF"/>
                </a:solidFill>
                <a:uFill>
                  <a:solidFill>
                    <a:srgbClr val="FFFFFF"/>
                  </a:solidFill>
                </a:uFill>
              </a:rPr>
              <a:t>: Tormenta</a:t>
            </a:r>
          </a:p>
          <a:p>
            <a:pPr marL="360">
              <a:lnSpc>
                <a:spcPct val="100000"/>
              </a:lnSpc>
              <a:buClr>
                <a:srgbClr val="99FF99"/>
              </a:buClr>
              <a:buSzPct val="80000"/>
            </a:pPr>
            <a:r>
              <a:rPr lang="es-ES" sz="2000" b="1" spc="-1" dirty="0" smtClean="0">
                <a:solidFill>
                  <a:srgbClr val="FFFFFF"/>
                </a:solidFill>
                <a:uFill>
                  <a:solidFill>
                    <a:srgbClr val="FFFFFF"/>
                  </a:solidFill>
                </a:uFill>
              </a:rPr>
              <a:t>Chakras</a:t>
            </a:r>
            <a:r>
              <a:rPr lang="es-ES" sz="2000" spc="-1" dirty="0" smtClean="0">
                <a:solidFill>
                  <a:srgbClr val="FFFFFF"/>
                </a:solidFill>
                <a:uFill>
                  <a:solidFill>
                    <a:srgbClr val="FFFFFF"/>
                  </a:solidFill>
                </a:uFill>
              </a:rPr>
              <a:t>: Tercer Ojo (6th), Corona (7th)</a:t>
            </a:r>
          </a:p>
          <a:p>
            <a:pPr marL="360">
              <a:lnSpc>
                <a:spcPct val="100000"/>
              </a:lnSpc>
              <a:buClr>
                <a:srgbClr val="99FF99"/>
              </a:buClr>
              <a:buSzPct val="80000"/>
            </a:pP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smtClean="0">
                <a:solidFill>
                  <a:srgbClr val="FFFFFF"/>
                </a:solidFill>
                <a:uFill>
                  <a:solidFill>
                    <a:srgbClr val="FFFFFF"/>
                  </a:solidFill>
                </a:uFill>
              </a:rPr>
              <a:t>Espiritual</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La baritina nos asiste en activar nuestra conexión con nuestro Ser Superior y traer esa energía al cuerpo físico. Puede ayudar a limpiar los patrones genéticos que ya no nos sirven y re-alinear nuestra vida para reflejar niveles de vibración mas altos. Nos ayuda a encontrar nuestro propósito mas elevado y el vehículo a través del cual podemos manifestarlo en la Tierra.</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Emocional</a:t>
            </a:r>
            <a:r>
              <a:rPr lang="es-ES" sz="2000" spc="-1" dirty="0" smtClean="0">
                <a:solidFill>
                  <a:srgbClr val="FFFFFF"/>
                </a:solidFill>
                <a:uFill>
                  <a:solidFill>
                    <a:srgbClr val="FFFFFF"/>
                  </a:solidFill>
                </a:uFill>
              </a:rPr>
              <a:t>: Me puede ayudar a liberarme de las ataduras a las formas o estructuras de mi vida que están basadas en el miedo. Nos ayuda en reconocer donde tenemos que dejar ir y permite el cambio para que pueda ocurrir la evolución.</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Físico</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Excelente piedra para balancear la química del cerebro y aumentar las funciones mecánicas de las células cerebrales y la sinapsis. Facilita la memoria y la retención de la información.</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Afirmación</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Yo abro mis ojos internos para ver más profundamente y más alto en los mundos del Espíritu. </a:t>
            </a:r>
            <a:endParaRPr lang="es-ES" sz="2000" spc="-1" dirty="0">
              <a:solidFill>
                <a:srgbClr val="FFFFFF"/>
              </a:solidFill>
              <a:uFill>
                <a:solidFill>
                  <a:srgbClr val="FFFFFF"/>
                </a:solidFill>
              </a:uFill>
            </a:endParaRPr>
          </a:p>
          <a:p>
            <a:pPr marL="360">
              <a:lnSpc>
                <a:spcPct val="100000"/>
              </a:lnSpc>
              <a:buClr>
                <a:srgbClr val="99FF99"/>
              </a:buClr>
              <a:buSzPct val="80000"/>
            </a:pPr>
            <a:endParaRPr lang="es-ES" sz="2000" spc="-1" dirty="0" smtClean="0">
              <a:solidFill>
                <a:srgbClr val="FFFFFF"/>
              </a:solidFill>
              <a:uFill>
                <a:solidFill>
                  <a:srgbClr val="FFFFFF"/>
                </a:solidFill>
              </a:uFill>
            </a:endParaRPr>
          </a:p>
          <a:p>
            <a:pPr marL="360">
              <a:lnSpc>
                <a:spcPct val="100000"/>
              </a:lnSpc>
              <a:buClr>
                <a:srgbClr val="99FF99"/>
              </a:buClr>
              <a:buSzPct val="80000"/>
            </a:pP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27</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Ortorrómbico</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465" y="1145754"/>
            <a:ext cx="2619375" cy="1743075"/>
          </a:xfrm>
          <a:prstGeom prst="rect">
            <a:avLst/>
          </a:prstGeom>
        </p:spPr>
      </p:pic>
    </p:spTree>
    <p:extLst>
      <p:ext uri="{BB962C8B-B14F-4D97-AF65-F5344CB8AC3E}">
        <p14:creationId xmlns:p14="http://schemas.microsoft.com/office/powerpoint/2010/main" val="35562971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396240" y="1391220"/>
            <a:ext cx="11795760" cy="5329980"/>
          </a:xfrm>
          <a:prstGeom prst="rect">
            <a:avLst/>
          </a:prstGeom>
          <a:noFill/>
          <a:ln>
            <a:noFill/>
          </a:ln>
        </p:spPr>
        <p:txBody>
          <a:bodyPr/>
          <a:lstStyle/>
          <a:p>
            <a:pPr marL="360">
              <a:lnSpc>
                <a:spcPct val="100000"/>
              </a:lnSpc>
              <a:buClr>
                <a:srgbClr val="99FF99"/>
              </a:buClr>
              <a:buSzPct val="80000"/>
            </a:pPr>
            <a:r>
              <a:rPr lang="es-ES" sz="3200" b="0" strike="noStrike" spc="-1" dirty="0" smtClean="0">
                <a:solidFill>
                  <a:srgbClr val="FFFFFF"/>
                </a:solidFill>
                <a:uFill>
                  <a:solidFill>
                    <a:srgbClr val="FFFFFF"/>
                  </a:solidFill>
                </a:uFill>
                <a:latin typeface="Arial"/>
              </a:rPr>
              <a:t>Turquesa</a:t>
            </a:r>
          </a:p>
          <a:p>
            <a:pPr marL="360">
              <a:lnSpc>
                <a:spcPct val="100000"/>
              </a:lnSpc>
              <a:buClr>
                <a:srgbClr val="99FF99"/>
              </a:buClr>
              <a:buSzPct val="80000"/>
            </a:pPr>
            <a:r>
              <a:rPr lang="es-ES" sz="2000" b="1" spc="-1" dirty="0" smtClean="0">
                <a:solidFill>
                  <a:srgbClr val="FFFFFF"/>
                </a:solidFill>
                <a:uFill>
                  <a:solidFill>
                    <a:srgbClr val="FFFFFF"/>
                  </a:solidFill>
                </a:uFill>
              </a:rPr>
              <a:t>Palabras Claves</a:t>
            </a:r>
            <a:r>
              <a:rPr lang="es-ES" sz="2000" spc="-1" dirty="0" smtClean="0">
                <a:solidFill>
                  <a:srgbClr val="FFFFFF"/>
                </a:solidFill>
                <a:uFill>
                  <a:solidFill>
                    <a:srgbClr val="FFFFFF"/>
                  </a:solidFill>
                </a:uFill>
              </a:rPr>
              <a:t>: Integridad, comunicación y expansión espiritual</a:t>
            </a:r>
          </a:p>
          <a:p>
            <a:pPr marL="360">
              <a:lnSpc>
                <a:spcPct val="100000"/>
              </a:lnSpc>
              <a:buClr>
                <a:srgbClr val="99FF99"/>
              </a:buClr>
              <a:buSzPct val="80000"/>
            </a:pPr>
            <a:r>
              <a:rPr lang="es-ES" sz="2000" b="1" spc="-1" dirty="0" smtClean="0">
                <a:solidFill>
                  <a:srgbClr val="FFFFFF"/>
                </a:solidFill>
                <a:uFill>
                  <a:solidFill>
                    <a:srgbClr val="FFFFFF"/>
                  </a:solidFill>
                </a:uFill>
              </a:rPr>
              <a:t>Elemento</a:t>
            </a:r>
            <a:r>
              <a:rPr lang="es-ES" sz="2000" spc="-1" dirty="0" smtClean="0">
                <a:solidFill>
                  <a:srgbClr val="FFFFFF"/>
                </a:solidFill>
                <a:uFill>
                  <a:solidFill>
                    <a:srgbClr val="FFFFFF"/>
                  </a:solidFill>
                </a:uFill>
              </a:rPr>
              <a:t>: Tormenta</a:t>
            </a:r>
          </a:p>
          <a:p>
            <a:pPr marL="360">
              <a:lnSpc>
                <a:spcPct val="100000"/>
              </a:lnSpc>
              <a:buClr>
                <a:srgbClr val="99FF99"/>
              </a:buClr>
              <a:buSzPct val="80000"/>
            </a:pPr>
            <a:r>
              <a:rPr lang="es-ES" sz="2000" b="1" spc="-1" dirty="0" smtClean="0">
                <a:solidFill>
                  <a:srgbClr val="FFFFFF"/>
                </a:solidFill>
                <a:uFill>
                  <a:solidFill>
                    <a:srgbClr val="FFFFFF"/>
                  </a:solidFill>
                </a:uFill>
              </a:rPr>
              <a:t>Chakras</a:t>
            </a:r>
            <a:r>
              <a:rPr lang="es-ES" sz="2000" spc="-1" dirty="0" smtClean="0">
                <a:solidFill>
                  <a:srgbClr val="FFFFFF"/>
                </a:solidFill>
                <a:uFill>
                  <a:solidFill>
                    <a:srgbClr val="FFFFFF"/>
                  </a:solidFill>
                </a:uFill>
              </a:rPr>
              <a:t>: Garganta (5to)</a:t>
            </a:r>
          </a:p>
          <a:p>
            <a:pPr marL="360">
              <a:lnSpc>
                <a:spcPct val="100000"/>
              </a:lnSpc>
              <a:buClr>
                <a:srgbClr val="99FF99"/>
              </a:buClr>
              <a:buSzPct val="80000"/>
            </a:pP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smtClean="0">
                <a:solidFill>
                  <a:srgbClr val="FFFFFF"/>
                </a:solidFill>
                <a:uFill>
                  <a:solidFill>
                    <a:srgbClr val="FFFFFF"/>
                  </a:solidFill>
                </a:uFill>
              </a:rPr>
              <a:t>Espiritual</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La Turquesa representa la sabiduría que viene de todas las experiencias de la vida. Es un antiguo abuelo aliado que nos aconseja que todas las experiencias son válidas que los errores son simplemente otras experiencias. Ella nos recuerda que la integridad solo puede venir cuando nosotros estamos dispuestos a abrazar la totalidad de quienes somos y que tenemos que aprender durante nuestro caminar en la Tierra.  </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Emocional</a:t>
            </a:r>
            <a:r>
              <a:rPr lang="es-ES" sz="2000" spc="-1" dirty="0" smtClean="0">
                <a:solidFill>
                  <a:srgbClr val="FFFFFF"/>
                </a:solidFill>
                <a:uFill>
                  <a:solidFill>
                    <a:srgbClr val="FFFFFF"/>
                  </a:solidFill>
                </a:uFill>
              </a:rPr>
              <a:t>: Es una piedra de auto-perdón, auto-aceptación, y de soltar los remordimientos sin uso. Nos alienta a honrarnos a nosotros mismos como una creación y herramienta del Creador.</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Físico</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La Turquesa nos ayuda a oxigenar la sangre y aumentar la cantidad de prana en nuestro cuerpo físico.</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Afirmación</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Desde mi corazón y mi integridad, yo hablo mi verdad con claridad, certeza y amor. </a:t>
            </a:r>
            <a:endParaRPr lang="es-ES" sz="2000" spc="-1" dirty="0">
              <a:solidFill>
                <a:srgbClr val="FFFFFF"/>
              </a:solidFill>
              <a:uFill>
                <a:solidFill>
                  <a:srgbClr val="FFFFFF"/>
                </a:solidFill>
              </a:uFill>
            </a:endParaRPr>
          </a:p>
          <a:p>
            <a:pPr marL="360">
              <a:lnSpc>
                <a:spcPct val="100000"/>
              </a:lnSpc>
              <a:buClr>
                <a:srgbClr val="99FF99"/>
              </a:buClr>
              <a:buSzPct val="80000"/>
            </a:pPr>
            <a:endParaRPr lang="es-ES" sz="2000" spc="-1" dirty="0" smtClean="0">
              <a:solidFill>
                <a:srgbClr val="FFFFFF"/>
              </a:solidFill>
              <a:uFill>
                <a:solidFill>
                  <a:srgbClr val="FFFFFF"/>
                </a:solidFill>
              </a:uFill>
            </a:endParaRPr>
          </a:p>
          <a:p>
            <a:pPr marL="360">
              <a:lnSpc>
                <a:spcPct val="100000"/>
              </a:lnSpc>
              <a:buClr>
                <a:srgbClr val="99FF99"/>
              </a:buClr>
              <a:buSzPct val="80000"/>
            </a:pP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28</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Triclínico</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870" y="887580"/>
            <a:ext cx="2305050" cy="1981200"/>
          </a:xfrm>
          <a:prstGeom prst="rect">
            <a:avLst/>
          </a:prstGeom>
        </p:spPr>
      </p:pic>
    </p:spTree>
    <p:extLst>
      <p:ext uri="{BB962C8B-B14F-4D97-AF65-F5344CB8AC3E}">
        <p14:creationId xmlns:p14="http://schemas.microsoft.com/office/powerpoint/2010/main" val="268236999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205740" y="1139400"/>
            <a:ext cx="11601450" cy="5501430"/>
          </a:xfrm>
          <a:prstGeom prst="rect">
            <a:avLst/>
          </a:prstGeom>
          <a:noFill/>
          <a:ln>
            <a:noFill/>
          </a:ln>
        </p:spPr>
        <p:txBody>
          <a:bodyPr/>
          <a:lstStyle/>
          <a:p>
            <a:pPr marL="360">
              <a:lnSpc>
                <a:spcPct val="100000"/>
              </a:lnSpc>
              <a:buClr>
                <a:srgbClr val="99FF99"/>
              </a:buClr>
              <a:buSzPct val="80000"/>
            </a:pPr>
            <a:r>
              <a:rPr lang="es-ES" sz="3200" b="0" strike="noStrike" spc="-1" dirty="0" smtClean="0">
                <a:solidFill>
                  <a:srgbClr val="FFFFFF"/>
                </a:solidFill>
                <a:uFill>
                  <a:solidFill>
                    <a:srgbClr val="FFFFFF"/>
                  </a:solidFill>
                </a:uFill>
                <a:latin typeface="Arial"/>
              </a:rPr>
              <a:t>Casiterita</a:t>
            </a:r>
          </a:p>
          <a:p>
            <a:pPr marL="360">
              <a:lnSpc>
                <a:spcPct val="100000"/>
              </a:lnSpc>
              <a:buClr>
                <a:srgbClr val="99FF99"/>
              </a:buClr>
              <a:buSzPct val="80000"/>
            </a:pPr>
            <a:r>
              <a:rPr lang="es-ES" sz="2000" b="1" spc="-1" dirty="0">
                <a:solidFill>
                  <a:srgbClr val="FFFFFF"/>
                </a:solidFill>
                <a:uFill>
                  <a:solidFill>
                    <a:srgbClr val="FFFFFF"/>
                  </a:solidFill>
                </a:uFill>
              </a:rPr>
              <a:t>Palabras Claves</a:t>
            </a:r>
            <a:r>
              <a:rPr lang="es-ES" sz="2000" spc="-1" dirty="0" smtClean="0">
                <a:solidFill>
                  <a:srgbClr val="FFFFFF"/>
                </a:solidFill>
                <a:uFill>
                  <a:solidFill>
                    <a:srgbClr val="FFFFFF"/>
                  </a:solidFill>
                </a:uFill>
              </a:rPr>
              <a:t>: Manifestación y destrucción, nacimiento y muerte, </a:t>
            </a:r>
          </a:p>
          <a:p>
            <a:pPr marL="360">
              <a:lnSpc>
                <a:spcPct val="100000"/>
              </a:lnSpc>
              <a:buClr>
                <a:srgbClr val="99FF99"/>
              </a:buClr>
              <a:buSzPct val="80000"/>
            </a:pPr>
            <a:r>
              <a:rPr lang="es-ES" sz="2000" spc="-1" dirty="0" smtClean="0">
                <a:solidFill>
                  <a:srgbClr val="FFFFFF"/>
                </a:solidFill>
                <a:uFill>
                  <a:solidFill>
                    <a:srgbClr val="FFFFFF"/>
                  </a:solidFill>
                </a:uFill>
              </a:rPr>
              <a:t>iniciación, umbral liminal</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Elemento</a:t>
            </a:r>
            <a:r>
              <a:rPr lang="es-ES" sz="2000" spc="-1" dirty="0" smtClean="0">
                <a:solidFill>
                  <a:srgbClr val="FFFFFF"/>
                </a:solidFill>
                <a:uFill>
                  <a:solidFill>
                    <a:srgbClr val="FFFFFF"/>
                  </a:solidFill>
                </a:uFill>
              </a:rPr>
              <a:t>: Tormenta</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Chakras</a:t>
            </a:r>
            <a:r>
              <a:rPr lang="es-ES" sz="2000" spc="-1" dirty="0" smtClean="0">
                <a:solidFill>
                  <a:srgbClr val="FFFFFF"/>
                </a:solidFill>
                <a:uFill>
                  <a:solidFill>
                    <a:srgbClr val="FFFFFF"/>
                  </a:solidFill>
                </a:uFill>
              </a:rPr>
              <a:t>: Raíz (1ro), Sexual (2do), Plexo Solar (3ro)</a:t>
            </a:r>
          </a:p>
          <a:p>
            <a:pPr marL="360">
              <a:lnSpc>
                <a:spcPct val="100000"/>
              </a:lnSpc>
              <a:buClr>
                <a:srgbClr val="99FF99"/>
              </a:buClr>
              <a:buSzPct val="80000"/>
            </a:pPr>
            <a:endParaRPr lang="es-ES" sz="2000" spc="-1" dirty="0" smtClean="0">
              <a:solidFill>
                <a:srgbClr val="FFFFFF"/>
              </a:solidFill>
              <a:uFill>
                <a:solidFill>
                  <a:srgbClr val="FFFFFF"/>
                </a:solidFill>
              </a:uFill>
            </a:endParaRPr>
          </a:p>
          <a:p>
            <a:pPr marL="360">
              <a:lnSpc>
                <a:spcPct val="100000"/>
              </a:lnSpc>
              <a:buClr>
                <a:srgbClr val="99FF99"/>
              </a:buClr>
              <a:buSzPct val="80000"/>
            </a:pP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Espiritual</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La casiterita ayuda a la manifestación de nuevas formas y a la destrucción de formas pasadas. Actúa como un umbral dimensional entre los reinos de lo manifestado y lo no manifestado. Nos ayuda con el paso del alma desde la Luz al cuerpo y de vuelta a la Luz. </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Emocional</a:t>
            </a:r>
            <a:r>
              <a:rPr lang="es-ES" sz="2000" spc="-1" dirty="0" smtClean="0">
                <a:solidFill>
                  <a:srgbClr val="FFFFFF"/>
                </a:solidFill>
                <a:uFill>
                  <a:solidFill>
                    <a:srgbClr val="FFFFFF"/>
                  </a:solidFill>
                </a:uFill>
              </a:rPr>
              <a:t>: Nos ayuda a superar el miedo a la muerte y movernos a través de los cambios con gracia y aceptación.</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Físico</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La casiterita es excelente para aquellos que le han dado una prognosis terminal. Les ayuda en hacer la transición entre este mundo y el próximo con gracia y sin miedo.</a:t>
            </a:r>
            <a:endParaRPr lang="es-ES" sz="2000" spc="-1" dirty="0">
              <a:solidFill>
                <a:srgbClr val="FFFFFF"/>
              </a:solidFill>
              <a:uFill>
                <a:solidFill>
                  <a:srgbClr val="FFFFFF"/>
                </a:solidFill>
              </a:uFill>
            </a:endParaRPr>
          </a:p>
          <a:p>
            <a:pPr marL="360">
              <a:lnSpc>
                <a:spcPct val="100000"/>
              </a:lnSpc>
              <a:buClr>
                <a:srgbClr val="99FF99"/>
              </a:buClr>
              <a:buSzPct val="80000"/>
            </a:pPr>
            <a:r>
              <a:rPr lang="es-ES" sz="2000" b="1" spc="-1" dirty="0">
                <a:solidFill>
                  <a:srgbClr val="FFFFFF"/>
                </a:solidFill>
                <a:uFill>
                  <a:solidFill>
                    <a:srgbClr val="FFFFFF"/>
                  </a:solidFill>
                </a:uFill>
              </a:rPr>
              <a:t>Afirmación</a:t>
            </a:r>
            <a:r>
              <a:rPr lang="es-ES" sz="2000" spc="-1" dirty="0">
                <a:solidFill>
                  <a:srgbClr val="FFFFFF"/>
                </a:solidFill>
                <a:uFill>
                  <a:solidFill>
                    <a:srgbClr val="FFFFFF"/>
                  </a:solidFill>
                </a:uFill>
              </a:rPr>
              <a:t>: </a:t>
            </a:r>
            <a:r>
              <a:rPr lang="es-ES" sz="2000" spc="-1" dirty="0" smtClean="0">
                <a:solidFill>
                  <a:srgbClr val="FFFFFF"/>
                </a:solidFill>
                <a:uFill>
                  <a:solidFill>
                    <a:srgbClr val="FFFFFF"/>
                  </a:solidFill>
                </a:uFill>
              </a:rPr>
              <a:t>Yo voy hacia adelante con coraje , a través de todas las transiciones y umbrales de vida y muerte</a:t>
            </a:r>
            <a:r>
              <a:rPr lang="es-ES" sz="2000" spc="-1" dirty="0">
                <a:solidFill>
                  <a:srgbClr val="FFFFFF"/>
                </a:solidFill>
                <a:uFill>
                  <a:solidFill>
                    <a:srgbClr val="FFFFFF"/>
                  </a:solidFill>
                </a:uFill>
              </a:rPr>
              <a:t>.</a:t>
            </a:r>
          </a:p>
          <a:p>
            <a:pPr marL="360">
              <a:lnSpc>
                <a:spcPct val="100000"/>
              </a:lnSpc>
              <a:buClr>
                <a:srgbClr val="99FF99"/>
              </a:buClr>
              <a:buSzPct val="80000"/>
            </a:pPr>
            <a:endParaRPr lang="es-ES" sz="2000" spc="-1" dirty="0">
              <a:solidFill>
                <a:srgbClr val="FFFFFF"/>
              </a:solidFill>
              <a:uFill>
                <a:solidFill>
                  <a:srgbClr val="FFFFFF"/>
                </a:solidFill>
              </a:uFill>
            </a:endParaRPr>
          </a:p>
          <a:p>
            <a:pPr marL="360">
              <a:lnSpc>
                <a:spcPct val="100000"/>
              </a:lnSpc>
              <a:buClr>
                <a:srgbClr val="99FF99"/>
              </a:buClr>
              <a:buSzPct val="80000"/>
            </a:pP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29</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Cristales - Tetragonal</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716" y="935671"/>
            <a:ext cx="2143125" cy="2143125"/>
          </a:xfrm>
          <a:prstGeom prst="rect">
            <a:avLst/>
          </a:prstGeom>
        </p:spPr>
      </p:pic>
    </p:spTree>
    <p:extLst>
      <p:ext uri="{BB962C8B-B14F-4D97-AF65-F5344CB8AC3E}">
        <p14:creationId xmlns:p14="http://schemas.microsoft.com/office/powerpoint/2010/main" val="10166590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2"/>
          <p:cNvSpPr txBox="1"/>
          <p:nvPr/>
        </p:nvSpPr>
        <p:spPr>
          <a:xfrm>
            <a:off x="287608" y="1719720"/>
            <a:ext cx="11704320" cy="4525560"/>
          </a:xfrm>
          <a:prstGeom prst="rect">
            <a:avLst/>
          </a:prstGeom>
          <a:noFill/>
          <a:ln>
            <a:noFill/>
          </a:ln>
        </p:spPr>
        <p:txBody>
          <a:bodyPr/>
          <a:lstStyle/>
          <a:p>
            <a:pPr marL="343080" indent="-342720">
              <a:buClr>
                <a:srgbClr val="99FF99"/>
              </a:buClr>
              <a:buSzPct val="80000"/>
              <a:buFont typeface="Wingdings" charset="2"/>
              <a:buChar char=""/>
            </a:pPr>
            <a:r>
              <a:rPr lang="es-US" sz="3200" spc="-1" dirty="0">
                <a:solidFill>
                  <a:srgbClr val="FFFFFF"/>
                </a:solidFill>
                <a:uFill>
                  <a:solidFill>
                    <a:srgbClr val="FFFFFF"/>
                  </a:solidFill>
                </a:uFill>
              </a:rPr>
              <a:t>La Geometría Sagrada explora la filosofía que esta detrás de los patrones geométricos de este planeta y del Universo</a:t>
            </a:r>
            <a:r>
              <a:rPr lang="es-US" sz="3200" spc="-1" dirty="0" smtClean="0">
                <a:solidFill>
                  <a:srgbClr val="FFFFFF"/>
                </a:solidFill>
                <a:uFill>
                  <a:solidFill>
                    <a:srgbClr val="FFFFFF"/>
                  </a:solidFill>
                </a:uFill>
              </a:rPr>
              <a:t>.</a:t>
            </a:r>
            <a:endParaRPr lang="es-US" sz="3200" b="0" strike="noStrike"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r>
              <a:rPr lang="es-US" sz="3200" b="0" strike="noStrike" spc="-1" dirty="0" smtClean="0">
                <a:solidFill>
                  <a:srgbClr val="FFFFFF"/>
                </a:solidFill>
                <a:uFill>
                  <a:solidFill>
                    <a:srgbClr val="FFFFFF"/>
                  </a:solidFill>
                </a:uFill>
                <a:latin typeface="Arial"/>
              </a:rPr>
              <a:t>Todos </a:t>
            </a:r>
            <a:r>
              <a:rPr lang="es-US" sz="3200" b="0" strike="noStrike" spc="-1" dirty="0">
                <a:solidFill>
                  <a:srgbClr val="FFFFFF"/>
                </a:solidFill>
                <a:uFill>
                  <a:solidFill>
                    <a:srgbClr val="FFFFFF"/>
                  </a:solidFill>
                </a:uFill>
                <a:latin typeface="Arial"/>
              </a:rPr>
              <a:t>los símbolos se originaron de formas geométricas que existían mucho antes de nuestra existencia.</a:t>
            </a:r>
          </a:p>
          <a:p>
            <a:pPr marL="343080" indent="-342720">
              <a:lnSpc>
                <a:spcPct val="100000"/>
              </a:lnSpc>
              <a:buClr>
                <a:srgbClr val="99FF99"/>
              </a:buClr>
              <a:buSzPct val="80000"/>
              <a:buFont typeface="Wingdings" charset="2"/>
              <a:buChar char=""/>
            </a:pPr>
            <a:r>
              <a:rPr lang="es-US" sz="3200" b="0" strike="noStrike" spc="-1" dirty="0" smtClean="0">
                <a:solidFill>
                  <a:srgbClr val="FFFFFF"/>
                </a:solidFill>
                <a:uFill>
                  <a:solidFill>
                    <a:srgbClr val="FFFFFF"/>
                  </a:solidFill>
                </a:uFill>
                <a:latin typeface="Arial"/>
              </a:rPr>
              <a:t>La </a:t>
            </a:r>
            <a:r>
              <a:rPr lang="es-US" sz="3200" b="0" strike="noStrike" spc="-1" dirty="0">
                <a:solidFill>
                  <a:srgbClr val="FFFFFF"/>
                </a:solidFill>
                <a:uFill>
                  <a:solidFill>
                    <a:srgbClr val="FFFFFF"/>
                  </a:solidFill>
                </a:uFill>
                <a:latin typeface="Arial"/>
              </a:rPr>
              <a:t>Geometría siempre estuvo unida a los símbolos mágicos, los cuales se usaban para protección, curación, manifestación y crecimiento </a:t>
            </a:r>
            <a:r>
              <a:rPr lang="es-US" sz="3200" b="0" strike="noStrike" spc="-1" dirty="0" smtClean="0">
                <a:solidFill>
                  <a:srgbClr val="FFFFFF"/>
                </a:solidFill>
                <a:uFill>
                  <a:solidFill>
                    <a:srgbClr val="FFFFFF"/>
                  </a:solidFill>
                </a:uFill>
                <a:latin typeface="Arial"/>
              </a:rPr>
              <a:t>espiritual</a:t>
            </a:r>
          </a:p>
          <a:p>
            <a:pPr marL="343080" indent="-342720">
              <a:buClr>
                <a:srgbClr val="99FF99"/>
              </a:buClr>
              <a:buSzPct val="80000"/>
              <a:buFont typeface="Wingdings" charset="2"/>
              <a:buChar char=""/>
            </a:pPr>
            <a:r>
              <a:rPr lang="es-US" sz="3200" spc="-1" dirty="0">
                <a:solidFill>
                  <a:srgbClr val="FFFFFF"/>
                </a:solidFill>
                <a:uFill>
                  <a:solidFill>
                    <a:srgbClr val="FFFFFF"/>
                  </a:solidFill>
                </a:uFill>
              </a:rPr>
              <a:t>Geometría: Del Griego Geo = Tierra;   Metron = Medida</a:t>
            </a:r>
          </a:p>
          <a:p>
            <a:pPr marL="343080" indent="-342720">
              <a:lnSpc>
                <a:spcPct val="100000"/>
              </a:lnSpc>
              <a:buClr>
                <a:srgbClr val="99FF99"/>
              </a:buClr>
              <a:buSzPct val="80000"/>
              <a:buFont typeface="Wingdings" charset="2"/>
              <a:buChar char=""/>
            </a:pPr>
            <a:endParaRPr lang="es-US" sz="3200" b="0" strike="noStrike" spc="-1" dirty="0">
              <a:solidFill>
                <a:srgbClr val="FFFFFF"/>
              </a:solidFill>
              <a:uFill>
                <a:solidFill>
                  <a:srgbClr val="FFFFFF"/>
                </a:solidFill>
              </a:uFill>
              <a:latin typeface="Arial"/>
            </a:endParaRPr>
          </a:p>
          <a:p>
            <a:pPr>
              <a:lnSpc>
                <a:spcPct val="100000"/>
              </a:lnSpc>
            </a:pPr>
            <a:endParaRPr lang="es-US" sz="3200" b="0" strike="noStrike" spc="-1" dirty="0">
              <a:solidFill>
                <a:srgbClr val="FFFFFF"/>
              </a:solidFill>
              <a:uFill>
                <a:solidFill>
                  <a:srgbClr val="FFFFFF"/>
                </a:solidFill>
              </a:uFill>
              <a:latin typeface="Arial"/>
            </a:endParaRPr>
          </a:p>
        </p:txBody>
      </p:sp>
      <p:sp>
        <p:nvSpPr>
          <p:cNvPr id="366" name="TextShape 3"/>
          <p:cNvSpPr txBox="1"/>
          <p:nvPr/>
        </p:nvSpPr>
        <p:spPr>
          <a:xfrm>
            <a:off x="8737560" y="6245280"/>
            <a:ext cx="2844360" cy="475920"/>
          </a:xfrm>
          <a:prstGeom prst="rect">
            <a:avLst/>
          </a:prstGeom>
          <a:noFill/>
          <a:ln>
            <a:noFill/>
          </a:ln>
        </p:spPr>
        <p:txBody>
          <a:bodyPr anchor="b"/>
          <a:lstStyle/>
          <a:p>
            <a:pPr algn="r">
              <a:lnSpc>
                <a:spcPct val="100000"/>
              </a:lnSpc>
            </a:pPr>
            <a:fld id="{F470D812-D984-4FB7-9063-5B54BB84D080}" type="slidenum">
              <a:rPr lang="es-US" sz="1400" b="0" strike="noStrike" spc="-1">
                <a:solidFill>
                  <a:srgbClr val="FFFFFF"/>
                </a:solidFill>
                <a:uFill>
                  <a:solidFill>
                    <a:srgbClr val="FFFFFF"/>
                  </a:solidFill>
                </a:uFill>
                <a:latin typeface="Arial"/>
              </a:rPr>
              <a:t>3</a:t>
            </a:fld>
            <a:endParaRPr lang="es-US" sz="1400" b="0" strike="noStrike" spc="-1" dirty="0">
              <a:solidFill>
                <a:srgbClr val="000000"/>
              </a:solidFill>
              <a:uFill>
                <a:solidFill>
                  <a:srgbClr val="FFFFFF"/>
                </a:solidFill>
              </a:uFill>
              <a:latin typeface="Times New Roman"/>
            </a:endParaRPr>
          </a:p>
        </p:txBody>
      </p:sp>
      <p:sp>
        <p:nvSpPr>
          <p:cNvPr id="5" name="Rectangle 4"/>
          <p:cNvSpPr/>
          <p:nvPr/>
        </p:nvSpPr>
        <p:spPr>
          <a:xfrm>
            <a:off x="495967" y="501134"/>
            <a:ext cx="10964033" cy="769441"/>
          </a:xfrm>
          <a:prstGeom prst="rect">
            <a:avLst/>
          </a:prstGeom>
        </p:spPr>
        <p:txBody>
          <a:bodyPr wrap="square">
            <a:spAutoFit/>
          </a:bodyPr>
          <a:lstStyle/>
          <a:p>
            <a:pPr algn="ctr">
              <a:lnSpc>
                <a:spcPct val="100000"/>
              </a:lnSpc>
            </a:pPr>
            <a:r>
              <a:rPr lang="es-ES" sz="4400" b="1" spc="-1" dirty="0" smtClean="0">
                <a:solidFill>
                  <a:srgbClr val="CCECFF"/>
                </a:solidFill>
                <a:uFill>
                  <a:solidFill>
                    <a:srgbClr val="FFFFFF"/>
                  </a:solidFill>
                </a:uFill>
              </a:rPr>
              <a:t>La Geometría Sagrada - Repaso</a:t>
            </a:r>
            <a:endParaRPr lang="es-ES" sz="4400" b="1" spc="-1" dirty="0">
              <a:solidFill>
                <a:srgbClr val="FFFFFF"/>
              </a:solidFill>
              <a:uFill>
                <a:solidFill>
                  <a:srgbClr val="FFFFFF"/>
                </a:solidFill>
              </a:uFill>
            </a:endParaRPr>
          </a:p>
        </p:txBody>
      </p:sp>
    </p:spTree>
    <p:extLst>
      <p:ext uri="{BB962C8B-B14F-4D97-AF65-F5344CB8AC3E}">
        <p14:creationId xmlns:p14="http://schemas.microsoft.com/office/powerpoint/2010/main" val="4110851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521345" y="829644"/>
            <a:ext cx="10972440" cy="5470720"/>
          </a:xfrm>
          <a:prstGeom prst="rect">
            <a:avLst/>
          </a:prstGeom>
          <a:noFill/>
          <a:ln>
            <a:noFill/>
          </a:ln>
        </p:spPr>
        <p:txBody>
          <a:bodyPr/>
          <a:lstStyle/>
          <a:p>
            <a:pPr marL="343080" indent="-342720">
              <a:lnSpc>
                <a:spcPct val="100000"/>
              </a:lnSpc>
              <a:buClr>
                <a:srgbClr val="99FF99"/>
              </a:buClr>
              <a:buSzPct val="80000"/>
              <a:buFont typeface="Wingdings" charset="2"/>
              <a:buChar char=""/>
            </a:pPr>
            <a:endParaRPr lang="es-ES" sz="2000" b="0" strike="noStrike"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latin typeface="Arial"/>
              </a:rPr>
              <a:t>Las Rejillas de Cristales combinan las energías y propiedades de cristales especifico con la mecánica de la geometría sagrada y otros sistemas metafísicos.</a:t>
            </a: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latin typeface="Arial"/>
              </a:rPr>
              <a:t>Esto se hace con la intención de crear un resultado deseado y especifico.</a:t>
            </a: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latin typeface="Arial"/>
              </a:rPr>
              <a:t>Desde el punto de vista científico, los cristales contienen varias combinaciones de minerales y tienen sus campos electromagnéticos propios.</a:t>
            </a: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latin typeface="Arial"/>
              </a:rPr>
              <a:t>Los cristales son semillas cristalizadas de energía creativa.</a:t>
            </a:r>
          </a:p>
          <a:p>
            <a:pPr marL="343080" indent="-342720">
              <a:lnSpc>
                <a:spcPct val="100000"/>
              </a:lnSpc>
              <a:buClr>
                <a:srgbClr val="99FF99"/>
              </a:buClr>
              <a:buSzPct val="80000"/>
              <a:buFont typeface="Wingdings" charset="2"/>
              <a:buChar char=""/>
            </a:pPr>
            <a:r>
              <a:rPr lang="es-ES" sz="2000" b="0" strike="noStrike" spc="-1" dirty="0" smtClean="0">
                <a:solidFill>
                  <a:srgbClr val="FFFFFF"/>
                </a:solidFill>
                <a:uFill>
                  <a:solidFill>
                    <a:srgbClr val="FFFFFF"/>
                  </a:solidFill>
                </a:uFill>
                <a:latin typeface="Arial"/>
              </a:rPr>
              <a:t>Los cristales actúan como catalizadores alterando las vibraciones alrededor de ti o dentro de ti, para crear un cambio en tu vida.</a:t>
            </a: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latin typeface="Arial"/>
              </a:rPr>
              <a:t>Ellos son la fuente de poder, o baterías, de un enrejado de cristales.</a:t>
            </a:r>
          </a:p>
          <a:p>
            <a:pPr marL="343080" indent="-342720">
              <a:lnSpc>
                <a:spcPct val="100000"/>
              </a:lnSpc>
              <a:buClr>
                <a:srgbClr val="99FF99"/>
              </a:buClr>
              <a:buSzPct val="80000"/>
              <a:buFont typeface="Wingdings" charset="2"/>
              <a:buChar char=""/>
            </a:pPr>
            <a:r>
              <a:rPr lang="es-ES" sz="2000" b="0" strike="noStrike" spc="-1" dirty="0" smtClean="0">
                <a:solidFill>
                  <a:srgbClr val="FFFFFF"/>
                </a:solidFill>
                <a:uFill>
                  <a:solidFill>
                    <a:srgbClr val="FFFFFF"/>
                  </a:solidFill>
                </a:uFill>
                <a:latin typeface="Arial"/>
              </a:rPr>
              <a:t>Algunos cristales se usan para amplificar o transmitir estas energías al Universo o a una persona o lugar.</a:t>
            </a: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latin typeface="Arial"/>
              </a:rPr>
              <a:t>Todas las formas de los cristales usados en los enrejados, como puntas, cristales con doble punta, o pirámides, todos tienen su propósito especifico y su forma de dirigir las energías.</a:t>
            </a:r>
          </a:p>
          <a:p>
            <a:pPr marL="343080" indent="-342720">
              <a:lnSpc>
                <a:spcPct val="100000"/>
              </a:lnSpc>
              <a:buClr>
                <a:srgbClr val="99FF99"/>
              </a:buClr>
              <a:buSzPct val="80000"/>
              <a:buFont typeface="Wingdings" charset="2"/>
              <a:buChar char=""/>
            </a:pPr>
            <a:r>
              <a:rPr lang="es-ES" sz="2000" b="0" strike="noStrike" spc="-1" dirty="0" smtClean="0">
                <a:solidFill>
                  <a:srgbClr val="FFFFFF"/>
                </a:solidFill>
                <a:uFill>
                  <a:solidFill>
                    <a:srgbClr val="FFFFFF"/>
                  </a:solidFill>
                </a:uFill>
                <a:latin typeface="Arial"/>
              </a:rPr>
              <a:t>Las formas y los patrones geométricos microscópicos de los cristales ayudan a formar el plano del diseño detrás de los enrejados de cristales.</a:t>
            </a: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latin typeface="Arial"/>
              </a:rPr>
              <a:t>Sin geometría no pudiera existir el mundo de la manifestación ni las formas de vida.</a:t>
            </a:r>
            <a:r>
              <a:rPr lang="es-ES" sz="2000" b="0" strike="noStrike" spc="-1" dirty="0" smtClean="0">
                <a:solidFill>
                  <a:srgbClr val="FFFFFF"/>
                </a:solidFill>
                <a:uFill>
                  <a:solidFill>
                    <a:srgbClr val="FFFFFF"/>
                  </a:solidFill>
                </a:uFill>
                <a:latin typeface="Arial"/>
              </a:rPr>
              <a:t> </a:t>
            </a: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30</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Rejillas de Cristales</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5274205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80" y="1145754"/>
            <a:ext cx="10972440" cy="5041063"/>
          </a:xfrm>
          <a:prstGeom prst="rect">
            <a:avLst/>
          </a:prstGeom>
          <a:noFill/>
          <a:ln>
            <a:noFill/>
          </a:ln>
        </p:spPr>
        <p:txBody>
          <a:bodyPr/>
          <a:lstStyle/>
          <a:p>
            <a:pPr marL="360">
              <a:lnSpc>
                <a:spcPct val="100000"/>
              </a:lnSpc>
              <a:buClr>
                <a:srgbClr val="99FF99"/>
              </a:buClr>
              <a:buSzPct val="80000"/>
            </a:pPr>
            <a:r>
              <a:rPr lang="es-ES" sz="3200" b="0" strike="noStrike" spc="-1" dirty="0" smtClean="0">
                <a:solidFill>
                  <a:srgbClr val="FFFFFF"/>
                </a:solidFill>
                <a:uFill>
                  <a:solidFill>
                    <a:srgbClr val="FFFFFF"/>
                  </a:solidFill>
                </a:uFill>
                <a:latin typeface="Arial"/>
              </a:rPr>
              <a:t>Rejilla de cristales – Sanación simple</a:t>
            </a:r>
          </a:p>
          <a:p>
            <a:pPr marL="343080" indent="-342720">
              <a:lnSpc>
                <a:spcPct val="100000"/>
              </a:lnSpc>
              <a:buClr>
                <a:srgbClr val="99FF99"/>
              </a:buClr>
              <a:buSzPct val="80000"/>
              <a:buFont typeface="Wingdings" charset="2"/>
              <a:buChar char=""/>
            </a:pPr>
            <a:r>
              <a:rPr lang="es-ES" sz="2000" b="0" strike="noStrike" spc="-1" dirty="0" smtClean="0">
                <a:solidFill>
                  <a:srgbClr val="FFFFFF"/>
                </a:solidFill>
                <a:uFill>
                  <a:solidFill>
                    <a:srgbClr val="FFFFFF"/>
                  </a:solidFill>
                </a:uFill>
                <a:latin typeface="Arial"/>
              </a:rPr>
              <a:t>Este es un enrejado de cristales simple para traer mejor salud, bienestar, y ayudar al proceso de sanación</a:t>
            </a: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latin typeface="Arial"/>
              </a:rPr>
              <a:t>Puede utilizar este enrejado para usted o para alguna otra persona que necesite sanación, dondequiera que se encuentre en el mundo</a:t>
            </a:r>
          </a:p>
          <a:p>
            <a:pPr marL="343080" indent="-342720">
              <a:lnSpc>
                <a:spcPct val="100000"/>
              </a:lnSpc>
              <a:buClr>
                <a:srgbClr val="99FF99"/>
              </a:buClr>
              <a:buSzPct val="80000"/>
              <a:buFont typeface="Wingdings" charset="2"/>
              <a:buChar char=""/>
            </a:pPr>
            <a:r>
              <a:rPr lang="es-ES" sz="2000" b="0" strike="noStrike" spc="-1" dirty="0" smtClean="0">
                <a:solidFill>
                  <a:srgbClr val="FFFFFF"/>
                </a:solidFill>
                <a:uFill>
                  <a:solidFill>
                    <a:srgbClr val="FFFFFF"/>
                  </a:solidFill>
                </a:uFill>
                <a:latin typeface="Arial"/>
              </a:rPr>
              <a:t>Escriba la afirmación de su intención, incluyendo el nombre de la persona que necesita sanación en un pequeño pedazo de papel. Puede usar una fotografía de la persona saludable con la nota.</a:t>
            </a:r>
          </a:p>
          <a:p>
            <a:pPr marL="343080" indent="-342720">
              <a:lnSpc>
                <a:spcPct val="100000"/>
              </a:lnSpc>
              <a:buClr>
                <a:srgbClr val="99FF99"/>
              </a:buClr>
              <a:buSzPct val="80000"/>
              <a:buFont typeface="Wingdings" charset="2"/>
              <a:buChar char=""/>
            </a:pPr>
            <a:r>
              <a:rPr lang="es-ES" sz="2000" spc="-1" dirty="0" smtClean="0">
                <a:solidFill>
                  <a:srgbClr val="FFFFFF"/>
                </a:solidFill>
                <a:uFill>
                  <a:solidFill>
                    <a:srgbClr val="FFFFFF"/>
                  </a:solidFill>
                </a:uFill>
                <a:latin typeface="Arial"/>
              </a:rPr>
              <a:t>Dóblelo y colóquelo debajo de la Piedra Central.</a:t>
            </a:r>
          </a:p>
          <a:p>
            <a:pPr marL="343080" indent="-342720">
              <a:lnSpc>
                <a:spcPct val="100000"/>
              </a:lnSpc>
              <a:buClr>
                <a:srgbClr val="99FF99"/>
              </a:buClr>
              <a:buSzPct val="80000"/>
              <a:buFont typeface="Wingdings" charset="2"/>
              <a:buChar char=""/>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spc="-1" dirty="0" smtClean="0">
                <a:solidFill>
                  <a:srgbClr val="FFFFFF"/>
                </a:solidFill>
                <a:uFill>
                  <a:solidFill>
                    <a:srgbClr val="FFFFFF"/>
                  </a:solidFill>
                </a:uFill>
                <a:latin typeface="Arial"/>
              </a:rPr>
              <a:t>Cristales Usados:</a:t>
            </a:r>
          </a:p>
          <a:p>
            <a:pPr marL="360">
              <a:lnSpc>
                <a:spcPct val="100000"/>
              </a:lnSpc>
              <a:buClr>
                <a:srgbClr val="99FF99"/>
              </a:buClr>
              <a:buSzPct val="80000"/>
            </a:pPr>
            <a:r>
              <a:rPr lang="es-ES" sz="2000" spc="-1" dirty="0" smtClean="0">
                <a:solidFill>
                  <a:srgbClr val="FFFFFF"/>
                </a:solidFill>
                <a:uFill>
                  <a:solidFill>
                    <a:srgbClr val="FFFFFF"/>
                  </a:solidFill>
                </a:uFill>
                <a:latin typeface="Arial"/>
              </a:rPr>
              <a:t>1 Amazonita grande o mediana</a:t>
            </a:r>
          </a:p>
          <a:p>
            <a:pPr marL="360">
              <a:lnSpc>
                <a:spcPct val="100000"/>
              </a:lnSpc>
              <a:buClr>
                <a:srgbClr val="99FF99"/>
              </a:buClr>
              <a:buSzPct val="80000"/>
            </a:pPr>
            <a:r>
              <a:rPr lang="es-ES" sz="2000" spc="-1" dirty="0" smtClean="0">
                <a:solidFill>
                  <a:srgbClr val="FFFFFF"/>
                </a:solidFill>
                <a:uFill>
                  <a:solidFill>
                    <a:srgbClr val="FFFFFF"/>
                  </a:solidFill>
                </a:uFill>
                <a:latin typeface="Arial"/>
              </a:rPr>
              <a:t>6 Puntas de Cuarzos transparentes</a:t>
            </a:r>
          </a:p>
          <a:p>
            <a:pPr marL="360">
              <a:lnSpc>
                <a:spcPct val="100000"/>
              </a:lnSpc>
              <a:buClr>
                <a:srgbClr val="99FF99"/>
              </a:buClr>
              <a:buSzPct val="80000"/>
            </a:pPr>
            <a:endParaRPr lang="es-ES" sz="2000" spc="-1" dirty="0">
              <a:solidFill>
                <a:srgbClr val="FFFFFF"/>
              </a:solidFill>
              <a:uFill>
                <a:solidFill>
                  <a:srgbClr val="FFFFFF"/>
                </a:solidFill>
              </a:uFill>
              <a:latin typeface="Arial"/>
            </a:endParaRPr>
          </a:p>
          <a:p>
            <a:pPr marL="360">
              <a:lnSpc>
                <a:spcPct val="100000"/>
              </a:lnSpc>
              <a:buClr>
                <a:srgbClr val="99FF99"/>
              </a:buClr>
              <a:buSzPct val="80000"/>
            </a:pPr>
            <a:r>
              <a:rPr lang="es-ES" sz="2000" spc="-1" dirty="0" smtClean="0">
                <a:solidFill>
                  <a:srgbClr val="FFFFFF"/>
                </a:solidFill>
                <a:uFill>
                  <a:solidFill>
                    <a:srgbClr val="FFFFFF"/>
                  </a:solidFill>
                </a:uFill>
                <a:latin typeface="Arial"/>
              </a:rPr>
              <a:t>Oración de Intención: “Yo programo este enrejado de cristales para restaurar la salud y traer sanación a _______________________, si esto es para mayor beneficio suyo.</a:t>
            </a:r>
          </a:p>
          <a:p>
            <a:pPr marL="360">
              <a:lnSpc>
                <a:spcPct val="100000"/>
              </a:lnSpc>
              <a:buClr>
                <a:srgbClr val="99FF99"/>
              </a:buClr>
              <a:buSzPct val="80000"/>
            </a:pPr>
            <a:endParaRPr lang="es-ES" sz="2000"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31</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Rejillas de Cristales</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25609340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422193" y="1281336"/>
            <a:ext cx="10972440" cy="4985978"/>
          </a:xfrm>
          <a:prstGeom prst="rect">
            <a:avLst/>
          </a:prstGeom>
          <a:noFill/>
          <a:ln>
            <a:noFill/>
          </a:ln>
        </p:spPr>
        <p:txBody>
          <a:bodyPr/>
          <a:lstStyle/>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Significado de la Geometría Sagrada</a:t>
            </a:r>
            <a:r>
              <a:rPr lang="es-ES" sz="2000" b="0" strike="noStrike" spc="-1" dirty="0" smtClean="0">
                <a:solidFill>
                  <a:srgbClr val="FFFFFF"/>
                </a:solidFill>
                <a:uFill>
                  <a:solidFill>
                    <a:srgbClr val="FFFFFF"/>
                  </a:solidFill>
                </a:uFill>
                <a:latin typeface="Arial"/>
              </a:rPr>
              <a:t>: La Flor de la Vida ayuda a todos los propósitos y nos conecta con el Universo.</a:t>
            </a:r>
          </a:p>
          <a:p>
            <a:pPr marL="360">
              <a:lnSpc>
                <a:spcPct val="100000"/>
              </a:lnSpc>
              <a:buClr>
                <a:srgbClr val="99FF99"/>
              </a:buClr>
              <a:buSzPct val="80000"/>
            </a:pPr>
            <a:endParaRPr lang="es-ES" sz="2000"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Piedra Central</a:t>
            </a:r>
            <a:r>
              <a:rPr lang="es-ES" sz="2000" b="0" strike="noStrike" spc="-1" dirty="0" smtClean="0">
                <a:solidFill>
                  <a:srgbClr val="FFFFFF"/>
                </a:solidFill>
                <a:uFill>
                  <a:solidFill>
                    <a:srgbClr val="FFFFFF"/>
                  </a:solidFill>
                </a:uFill>
                <a:latin typeface="Arial"/>
              </a:rPr>
              <a:t>: Amazonita</a:t>
            </a:r>
          </a:p>
          <a:p>
            <a:pPr marL="360">
              <a:lnSpc>
                <a:spcPct val="100000"/>
              </a:lnSpc>
              <a:buClr>
                <a:srgbClr val="99FF99"/>
              </a:buClr>
              <a:buSzPct val="80000"/>
            </a:pPr>
            <a:r>
              <a:rPr lang="es-ES" sz="2000" spc="-1" dirty="0" smtClean="0">
                <a:solidFill>
                  <a:srgbClr val="FFFFFF"/>
                </a:solidFill>
                <a:uFill>
                  <a:solidFill>
                    <a:srgbClr val="FFFFFF"/>
                  </a:solidFill>
                </a:uFill>
                <a:latin typeface="Arial"/>
              </a:rPr>
              <a:t>En la posición 1 coloque un cristal de Amazonita mediano o grande en el centro del enrejado. La amazonita trae energía de sanación y balancea el aura. Este cristal puede ser sustituido por una piedra rojiza, una amatista chevron (también conocida como amatista con bandas, o amatista de sueños), una piedra de oro o cuarzo tubular (</a:t>
            </a:r>
            <a:r>
              <a:rPr lang="es-ES" sz="2000" spc="-1" dirty="0" err="1" smtClean="0">
                <a:solidFill>
                  <a:srgbClr val="FFFFFF"/>
                </a:solidFill>
                <a:uFill>
                  <a:solidFill>
                    <a:srgbClr val="FFFFFF"/>
                  </a:solidFill>
                </a:uFill>
                <a:latin typeface="Arial"/>
              </a:rPr>
              <a:t>faden</a:t>
            </a:r>
            <a:r>
              <a:rPr lang="es-ES" sz="2000" spc="-1" dirty="0" smtClean="0">
                <a:solidFill>
                  <a:srgbClr val="FFFFFF"/>
                </a:solidFill>
                <a:uFill>
                  <a:solidFill>
                    <a:srgbClr val="FFFFFF"/>
                  </a:solidFill>
                </a:uFill>
                <a:latin typeface="Arial"/>
              </a:rPr>
              <a:t> </a:t>
            </a:r>
            <a:r>
              <a:rPr lang="es-ES" sz="2000" spc="-1" dirty="0" err="1" smtClean="0">
                <a:solidFill>
                  <a:srgbClr val="FFFFFF"/>
                </a:solidFill>
                <a:uFill>
                  <a:solidFill>
                    <a:srgbClr val="FFFFFF"/>
                  </a:solidFill>
                </a:uFill>
                <a:latin typeface="Arial"/>
              </a:rPr>
              <a:t>quartz</a:t>
            </a:r>
            <a:r>
              <a:rPr lang="es-ES" sz="2000" spc="-1" dirty="0" smtClean="0">
                <a:solidFill>
                  <a:srgbClr val="FFFFFF"/>
                </a:solidFill>
                <a:uFill>
                  <a:solidFill>
                    <a:srgbClr val="FFFFFF"/>
                  </a:solidFill>
                </a:uFill>
                <a:latin typeface="Arial"/>
              </a:rPr>
              <a:t>).</a:t>
            </a:r>
          </a:p>
          <a:p>
            <a:pPr marL="360">
              <a:lnSpc>
                <a:spcPct val="100000"/>
              </a:lnSpc>
              <a:buClr>
                <a:srgbClr val="99FF99"/>
              </a:buClr>
              <a:buSzPct val="80000"/>
            </a:pPr>
            <a:endParaRPr lang="es-ES" sz="2000" b="0" strike="noStrike"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1" spc="-1" dirty="0" smtClean="0">
                <a:solidFill>
                  <a:srgbClr val="FFFFFF"/>
                </a:solidFill>
                <a:uFill>
                  <a:solidFill>
                    <a:srgbClr val="FFFFFF"/>
                  </a:solidFill>
                </a:uFill>
                <a:latin typeface="Arial"/>
              </a:rPr>
              <a:t>Piedras de Apoyo</a:t>
            </a:r>
            <a:r>
              <a:rPr lang="es-ES" sz="2000" spc="-1" dirty="0" smtClean="0">
                <a:solidFill>
                  <a:srgbClr val="FFFFFF"/>
                </a:solidFill>
                <a:uFill>
                  <a:solidFill>
                    <a:srgbClr val="FFFFFF"/>
                  </a:solidFill>
                </a:uFill>
                <a:latin typeface="Arial"/>
              </a:rPr>
              <a:t>:</a:t>
            </a: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En la posición 2 coloque las 6 puntas de cuarzo transparente, con las puntas hacia afuera. Los cristales de cuarzo transparentes enfocan</a:t>
            </a:r>
            <a:r>
              <a:rPr lang="es-ES" sz="2000" spc="-1" dirty="0" smtClean="0">
                <a:solidFill>
                  <a:srgbClr val="FFFFFF"/>
                </a:solidFill>
                <a:uFill>
                  <a:solidFill>
                    <a:srgbClr val="FFFFFF"/>
                  </a:solidFill>
                </a:uFill>
                <a:latin typeface="Arial"/>
              </a:rPr>
              <a:t>, dirigen y amplifican las energías y la intención del enrejado.</a:t>
            </a: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32</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Rejillas de Cristales</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41935426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33</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Rejillas de Cristales</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778" y="1595684"/>
            <a:ext cx="4948422" cy="47487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830" y="1599885"/>
            <a:ext cx="4693046" cy="4744547"/>
          </a:xfrm>
          <a:prstGeom prst="rect">
            <a:avLst/>
          </a:prstGeom>
        </p:spPr>
      </p:pic>
    </p:spTree>
    <p:extLst>
      <p:ext uri="{BB962C8B-B14F-4D97-AF65-F5344CB8AC3E}">
        <p14:creationId xmlns:p14="http://schemas.microsoft.com/office/powerpoint/2010/main" val="6333916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 name="TextShape 1"/>
          <p:cNvSpPr txBox="1"/>
          <p:nvPr/>
        </p:nvSpPr>
        <p:spPr>
          <a:xfrm>
            <a:off x="4485959" y="2912040"/>
            <a:ext cx="3458827" cy="970412"/>
          </a:xfrm>
          <a:prstGeom prst="rect">
            <a:avLst/>
          </a:prstGeom>
          <a:noFill/>
          <a:ln>
            <a:noFill/>
          </a:ln>
        </p:spPr>
        <p:txBody>
          <a:bodyPr/>
          <a:lstStyle/>
          <a:p>
            <a:pPr>
              <a:lnSpc>
                <a:spcPct val="100000"/>
              </a:lnSpc>
            </a:pPr>
            <a:r>
              <a:rPr lang="es-ES" sz="4000" b="1" strike="noStrike" spc="-1" dirty="0" smtClean="0">
                <a:solidFill>
                  <a:schemeClr val="bg1"/>
                </a:solidFill>
                <a:uFill>
                  <a:solidFill>
                    <a:srgbClr val="FFFFFF"/>
                  </a:solidFill>
                </a:uFill>
                <a:latin typeface="Arial"/>
              </a:rPr>
              <a:t>¿Preguntas?</a:t>
            </a:r>
            <a:endParaRPr lang="es-ES" sz="3200" b="1" strike="noStrike" spc="-1" dirty="0">
              <a:solidFill>
                <a:schemeClr val="bg1"/>
              </a:solidFill>
              <a:uFill>
                <a:solidFill>
                  <a:srgbClr val="FFFFFF"/>
                </a:solidFill>
              </a:uFill>
              <a:latin typeface="Arial"/>
            </a:endParaRPr>
          </a:p>
        </p:txBody>
      </p:sp>
      <p:sp>
        <p:nvSpPr>
          <p:cNvPr id="375" name="TextShape 2"/>
          <p:cNvSpPr txBox="1"/>
          <p:nvPr/>
        </p:nvSpPr>
        <p:spPr>
          <a:xfrm>
            <a:off x="8737560" y="6245280"/>
            <a:ext cx="2844360" cy="475920"/>
          </a:xfrm>
          <a:prstGeom prst="rect">
            <a:avLst/>
          </a:prstGeom>
          <a:noFill/>
          <a:ln>
            <a:noFill/>
          </a:ln>
        </p:spPr>
        <p:txBody>
          <a:bodyPr anchor="b"/>
          <a:lstStyle/>
          <a:p>
            <a:pPr algn="r">
              <a:lnSpc>
                <a:spcPct val="100000"/>
              </a:lnSpc>
            </a:pPr>
            <a:fld id="{EA457BDF-3914-4A8F-9DEC-BD2E5EE0D8D4}" type="slidenum">
              <a:rPr lang="es-US" sz="1400" b="0" strike="noStrike" spc="-1">
                <a:solidFill>
                  <a:srgbClr val="FFFFFF"/>
                </a:solidFill>
                <a:uFill>
                  <a:solidFill>
                    <a:srgbClr val="FFFFFF"/>
                  </a:solidFill>
                </a:uFill>
                <a:latin typeface="Arial"/>
              </a:rPr>
              <a:t>34</a:t>
            </a:fld>
            <a:endParaRPr lang="es-US" sz="1400" b="0" strike="noStrike" spc="-1" dirty="0">
              <a:solidFill>
                <a:srgbClr val="000000"/>
              </a:solidFill>
              <a:uFill>
                <a:solidFill>
                  <a:srgbClr val="FFFFFF"/>
                </a:solidFill>
              </a:uFill>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45E9939-1B61-41E6-A0E4-07BE026BC7B8}"/>
              </a:ext>
            </a:extLst>
          </p:cNvPr>
          <p:cNvSpPr>
            <a:spLocks noGrp="1"/>
          </p:cNvSpPr>
          <p:nvPr>
            <p:ph idx="4294967295"/>
          </p:nvPr>
        </p:nvSpPr>
        <p:spPr>
          <a:xfrm>
            <a:off x="77118" y="1156725"/>
            <a:ext cx="12192000" cy="3207304"/>
          </a:xfrm>
          <a:prstGeom prst="rect">
            <a:avLst/>
          </a:prstGeom>
        </p:spPr>
        <p:txBody>
          <a:bodyPr>
            <a:noAutofit/>
          </a:bodyPr>
          <a:lstStyle/>
          <a:p>
            <a:pPr>
              <a:buFont typeface="Wingdings" panose="05000000000000000000" pitchFamily="2" charset="2"/>
              <a:buChar char="Ø"/>
            </a:pPr>
            <a:r>
              <a:rPr lang="es-US" sz="3200" spc="-1" dirty="0">
                <a:solidFill>
                  <a:srgbClr val="FFFFFF"/>
                </a:solidFill>
                <a:uFill>
                  <a:solidFill>
                    <a:srgbClr val="FFFFFF"/>
                  </a:solidFill>
                </a:uFill>
                <a:latin typeface="Arial"/>
              </a:rPr>
              <a:t>La Geometría Sagrada nos enseña el desarrollo de los números en el espacio y difiere de la geometría mundana en que sus movimientos, conceptos y productos son considerados  por su valor simbólico y </a:t>
            </a:r>
            <a:r>
              <a:rPr lang="es-US" sz="3200" spc="-1" dirty="0" smtClean="0">
                <a:solidFill>
                  <a:srgbClr val="FFFFFF"/>
                </a:solidFill>
                <a:uFill>
                  <a:solidFill>
                    <a:srgbClr val="FFFFFF"/>
                  </a:solidFill>
                </a:uFill>
                <a:latin typeface="Arial"/>
              </a:rPr>
              <a:t>significado</a:t>
            </a:r>
            <a:r>
              <a:rPr lang="es-US" sz="3200" spc="-1" dirty="0">
                <a:solidFill>
                  <a:srgbClr val="FFFFFF"/>
                </a:solidFill>
                <a:uFill>
                  <a:solidFill>
                    <a:srgbClr val="FFFFFF"/>
                  </a:solidFill>
                </a:uFill>
                <a:latin typeface="Arial"/>
              </a:rPr>
              <a:t>. </a:t>
            </a:r>
            <a:endParaRPr lang="es-US" sz="3200" spc="-1" dirty="0" smtClean="0">
              <a:solidFill>
                <a:srgbClr val="FFFFFF"/>
              </a:solidFill>
              <a:uFill>
                <a:solidFill>
                  <a:srgbClr val="FFFFFF"/>
                </a:solidFill>
              </a:uFill>
              <a:latin typeface="Arial"/>
            </a:endParaRPr>
          </a:p>
          <a:p>
            <a:pPr>
              <a:buFont typeface="Wingdings" panose="05000000000000000000" pitchFamily="2" charset="2"/>
              <a:buChar char="Ø"/>
            </a:pPr>
            <a:r>
              <a:rPr lang="es-ES" sz="3200" spc="-1" dirty="0" smtClean="0">
                <a:solidFill>
                  <a:srgbClr val="FFFFFF"/>
                </a:solidFill>
                <a:uFill>
                  <a:solidFill>
                    <a:srgbClr val="FFFFFF"/>
                  </a:solidFill>
                </a:uFill>
                <a:latin typeface="Arial"/>
              </a:rPr>
              <a:t>El </a:t>
            </a:r>
            <a:r>
              <a:rPr lang="es-ES" sz="3200" spc="-1" dirty="0">
                <a:solidFill>
                  <a:srgbClr val="FFFFFF"/>
                </a:solidFill>
                <a:uFill>
                  <a:solidFill>
                    <a:srgbClr val="FFFFFF"/>
                  </a:solidFill>
                </a:uFill>
                <a:latin typeface="Arial"/>
              </a:rPr>
              <a:t>desarrollo de los números en el tiempo se estudia en la música.</a:t>
            </a:r>
            <a:endParaRPr lang="es-US" sz="3200" spc="-1" dirty="0">
              <a:solidFill>
                <a:srgbClr val="FFFFFF"/>
              </a:solidFill>
              <a:uFill>
                <a:solidFill>
                  <a:srgbClr val="FFFFFF"/>
                </a:solidFill>
              </a:uFill>
              <a:latin typeface="Arial"/>
            </a:endParaRPr>
          </a:p>
          <a:p>
            <a:pPr>
              <a:buFont typeface="Wingdings" panose="05000000000000000000" pitchFamily="2" charset="2"/>
              <a:buChar char="Ø"/>
            </a:pPr>
            <a:r>
              <a:rPr lang="es-US" sz="3200" spc="-1" dirty="0">
                <a:solidFill>
                  <a:srgbClr val="FFFFFF"/>
                </a:solidFill>
                <a:uFill>
                  <a:solidFill>
                    <a:srgbClr val="FFFFFF"/>
                  </a:solidFill>
                </a:uFill>
                <a:latin typeface="Arial"/>
              </a:rPr>
              <a:t>La Geometría de dos dimensiones es el desarrollo de los números en una superficie plana.</a:t>
            </a:r>
          </a:p>
          <a:p>
            <a:pPr>
              <a:buFont typeface="Wingdings" panose="05000000000000000000" pitchFamily="2" charset="2"/>
              <a:buChar char="Ø"/>
            </a:pPr>
            <a:r>
              <a:rPr lang="es-US" sz="3200" spc="-1" dirty="0">
                <a:solidFill>
                  <a:srgbClr val="FFFFFF"/>
                </a:solidFill>
                <a:uFill>
                  <a:solidFill>
                    <a:srgbClr val="FFFFFF"/>
                  </a:solidFill>
                </a:uFill>
                <a:latin typeface="Arial"/>
              </a:rPr>
              <a:t>Los Números, la Música, la Geometría y el estudio de los patrones en los Cielos eran las cuatro grandes Artes Liberales del mundo antiguo que trataba los números enteros. </a:t>
            </a:r>
          </a:p>
          <a:p>
            <a:endParaRPr lang="es-US" sz="3200" dirty="0"/>
          </a:p>
        </p:txBody>
      </p:sp>
      <p:sp>
        <p:nvSpPr>
          <p:cNvPr id="5" name="Rectangle 4"/>
          <p:cNvSpPr/>
          <p:nvPr/>
        </p:nvSpPr>
        <p:spPr>
          <a:xfrm>
            <a:off x="613983" y="115544"/>
            <a:ext cx="10964033" cy="769441"/>
          </a:xfrm>
          <a:prstGeom prst="rect">
            <a:avLst/>
          </a:prstGeom>
        </p:spPr>
        <p:txBody>
          <a:bodyPr wrap="square">
            <a:spAutoFit/>
          </a:bodyPr>
          <a:lstStyle/>
          <a:p>
            <a:pPr algn="ctr">
              <a:lnSpc>
                <a:spcPct val="100000"/>
              </a:lnSpc>
            </a:pPr>
            <a:r>
              <a:rPr lang="es-ES" sz="4400" b="1" spc="-1" dirty="0" smtClean="0">
                <a:solidFill>
                  <a:srgbClr val="CCECFF"/>
                </a:solidFill>
                <a:uFill>
                  <a:solidFill>
                    <a:srgbClr val="FFFFFF"/>
                  </a:solidFill>
                </a:uFill>
              </a:rPr>
              <a:t>La Geometría Sagrada - Repaso</a:t>
            </a:r>
            <a:endParaRPr lang="es-ES" sz="4400" b="1" spc="-1" dirty="0">
              <a:solidFill>
                <a:srgbClr val="FFFFFF"/>
              </a:solidFill>
              <a:uFill>
                <a:solidFill>
                  <a:srgbClr val="FFFFFF"/>
                </a:solidFill>
              </a:uFill>
            </a:endParaRPr>
          </a:p>
        </p:txBody>
      </p:sp>
    </p:spTree>
    <p:extLst>
      <p:ext uri="{BB962C8B-B14F-4D97-AF65-F5344CB8AC3E}">
        <p14:creationId xmlns:p14="http://schemas.microsoft.com/office/powerpoint/2010/main" val="391354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2"/>
          <p:cNvSpPr txBox="1"/>
          <p:nvPr/>
        </p:nvSpPr>
        <p:spPr>
          <a:xfrm>
            <a:off x="305160" y="1132989"/>
            <a:ext cx="11886840" cy="4525560"/>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La Escuela Pitagórica estaba basada en la Geometría Sagrada.</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Pitágoras estudio en las Escuelas de Misterios en Egipto,</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A Pitágoras se le conoce como al Padre de la “</a:t>
            </a:r>
            <a:r>
              <a:rPr lang="es-US" sz="3200" spc="-1" dirty="0">
                <a:solidFill>
                  <a:srgbClr val="FFFFFF"/>
                </a:solidFill>
                <a:uFill>
                  <a:solidFill>
                    <a:srgbClr val="FFFFFF"/>
                  </a:solidFill>
                </a:uFill>
                <a:latin typeface="Arial"/>
              </a:rPr>
              <a:t>A</a:t>
            </a:r>
            <a:r>
              <a:rPr lang="es-US" sz="3200" b="0" strike="noStrike" spc="-1" dirty="0">
                <a:solidFill>
                  <a:srgbClr val="FFFFFF"/>
                </a:solidFill>
                <a:uFill>
                  <a:solidFill>
                    <a:srgbClr val="FFFFFF"/>
                  </a:solidFill>
                </a:uFill>
                <a:latin typeface="Arial"/>
              </a:rPr>
              <a:t>rmonía de las Esferas’’, que es la idea que los cuerpos en el espacio se mueven siguiendo ecuaciones matemáticas y crean sinfonías las cuales son muy finas para nuestros oídos.</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Platón tenia la siguiente frase encima de la puerta de su academia: “Aquellos que son ignorantes de la geometría no deben entrar por mis puertas’’</a:t>
            </a:r>
          </a:p>
        </p:txBody>
      </p:sp>
      <p:sp>
        <p:nvSpPr>
          <p:cNvPr id="369" name="TextShape 3"/>
          <p:cNvSpPr txBox="1"/>
          <p:nvPr/>
        </p:nvSpPr>
        <p:spPr>
          <a:xfrm>
            <a:off x="8737560" y="6245280"/>
            <a:ext cx="2844360" cy="475920"/>
          </a:xfrm>
          <a:prstGeom prst="rect">
            <a:avLst/>
          </a:prstGeom>
          <a:noFill/>
          <a:ln>
            <a:noFill/>
          </a:ln>
        </p:spPr>
        <p:txBody>
          <a:bodyPr anchor="b"/>
          <a:lstStyle/>
          <a:p>
            <a:pPr algn="r">
              <a:lnSpc>
                <a:spcPct val="100000"/>
              </a:lnSpc>
            </a:pPr>
            <a:fld id="{94990D58-0A81-41A7-BE43-669AC21FCD8D}" type="slidenum">
              <a:rPr lang="es-US" sz="1400" b="0" strike="noStrike" spc="-1">
                <a:solidFill>
                  <a:srgbClr val="FFFFFF"/>
                </a:solidFill>
                <a:uFill>
                  <a:solidFill>
                    <a:srgbClr val="FFFFFF"/>
                  </a:solidFill>
                </a:uFill>
                <a:latin typeface="Arial"/>
              </a:rPr>
              <a:t>5</a:t>
            </a:fld>
            <a:endParaRPr lang="es-US" sz="1400" b="0" strike="noStrike" spc="-1" dirty="0">
              <a:solidFill>
                <a:srgbClr val="000000"/>
              </a:solidFill>
              <a:uFill>
                <a:solidFill>
                  <a:srgbClr val="FFFFFF"/>
                </a:solidFill>
              </a:uFill>
              <a:latin typeface="Times New Roman"/>
            </a:endParaRPr>
          </a:p>
        </p:txBody>
      </p:sp>
      <p:sp>
        <p:nvSpPr>
          <p:cNvPr id="5" name="Rectangle 4"/>
          <p:cNvSpPr/>
          <p:nvPr/>
        </p:nvSpPr>
        <p:spPr>
          <a:xfrm>
            <a:off x="598490" y="217493"/>
            <a:ext cx="10964033" cy="769441"/>
          </a:xfrm>
          <a:prstGeom prst="rect">
            <a:avLst/>
          </a:prstGeom>
        </p:spPr>
        <p:txBody>
          <a:bodyPr wrap="square">
            <a:spAutoFit/>
          </a:bodyPr>
          <a:lstStyle/>
          <a:p>
            <a:pPr algn="ctr">
              <a:lnSpc>
                <a:spcPct val="100000"/>
              </a:lnSpc>
            </a:pPr>
            <a:r>
              <a:rPr lang="es-ES" sz="4400" b="1" spc="-1" dirty="0" smtClean="0">
                <a:solidFill>
                  <a:srgbClr val="CCECFF"/>
                </a:solidFill>
                <a:uFill>
                  <a:solidFill>
                    <a:srgbClr val="FFFFFF"/>
                  </a:solidFill>
                </a:uFill>
              </a:rPr>
              <a:t>La Geometría Sagrada - Repaso</a:t>
            </a:r>
            <a:endParaRPr lang="es-ES" sz="4400" b="1" spc="-1" dirty="0">
              <a:solidFill>
                <a:srgbClr val="FFFFFF"/>
              </a:solidFill>
              <a:uFill>
                <a:solidFill>
                  <a:srgbClr val="FFFFFF"/>
                </a:solidFill>
              </a:uFill>
            </a:endParaRPr>
          </a:p>
        </p:txBody>
      </p:sp>
    </p:spTree>
    <p:extLst>
      <p:ext uri="{BB962C8B-B14F-4D97-AF65-F5344CB8AC3E}">
        <p14:creationId xmlns:p14="http://schemas.microsoft.com/office/powerpoint/2010/main" val="11461809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Shape 2"/>
          <p:cNvSpPr txBox="1"/>
          <p:nvPr/>
        </p:nvSpPr>
        <p:spPr>
          <a:xfrm>
            <a:off x="148102" y="1132660"/>
            <a:ext cx="11886840" cy="4525560"/>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En realidad a través de la historia de la humanidad</a:t>
            </a:r>
            <a:r>
              <a:rPr lang="es-US" sz="3200" spc="-1" dirty="0">
                <a:solidFill>
                  <a:srgbClr val="FFFFFF"/>
                </a:solidFill>
                <a:uFill>
                  <a:solidFill>
                    <a:srgbClr val="FFFFFF"/>
                  </a:solidFill>
                </a:uFill>
                <a:latin typeface="Arial"/>
              </a:rPr>
              <a:t>, los símbolos, para </a:t>
            </a:r>
            <a:r>
              <a:rPr lang="es-US" sz="3200" b="0" strike="noStrike" spc="-1" dirty="0">
                <a:solidFill>
                  <a:srgbClr val="FFFFFF"/>
                </a:solidFill>
                <a:uFill>
                  <a:solidFill>
                    <a:srgbClr val="FFFFFF"/>
                  </a:solidFill>
                </a:uFill>
                <a:latin typeface="Arial"/>
              </a:rPr>
              <a:t>aquellos que pueden leerlos, han abierto las puertas a un idioma universal que nos habla directamente a nuestro subconsciente.</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Como las letras de un alfabeto, los símbolos pueden ser de gran beneficio para aquéllos que saben como trabajar con ellos.</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El Poder de los símbolos esta en el hecho que TODO a nuestro alrededor esta hecho de las formas geométricas originales.</a:t>
            </a:r>
          </a:p>
        </p:txBody>
      </p:sp>
      <p:sp>
        <p:nvSpPr>
          <p:cNvPr id="372" name="TextShape 3"/>
          <p:cNvSpPr txBox="1"/>
          <p:nvPr/>
        </p:nvSpPr>
        <p:spPr>
          <a:xfrm>
            <a:off x="8737560" y="6245280"/>
            <a:ext cx="2844360" cy="475920"/>
          </a:xfrm>
          <a:prstGeom prst="rect">
            <a:avLst/>
          </a:prstGeom>
          <a:noFill/>
          <a:ln>
            <a:noFill/>
          </a:ln>
        </p:spPr>
        <p:txBody>
          <a:bodyPr anchor="b"/>
          <a:lstStyle/>
          <a:p>
            <a:pPr algn="r">
              <a:lnSpc>
                <a:spcPct val="100000"/>
              </a:lnSpc>
            </a:pPr>
            <a:fld id="{23D57B76-9CF7-4E54-927C-90C760C68F49}" type="slidenum">
              <a:rPr lang="es-US" sz="1400" b="0" strike="noStrike" spc="-1">
                <a:solidFill>
                  <a:srgbClr val="FFFFFF"/>
                </a:solidFill>
                <a:uFill>
                  <a:solidFill>
                    <a:srgbClr val="FFFFFF"/>
                  </a:solidFill>
                </a:uFill>
                <a:latin typeface="Arial"/>
              </a:rPr>
              <a:t>6</a:t>
            </a:fld>
            <a:endParaRPr lang="es-US" sz="1400" b="0" strike="noStrike" spc="-1" dirty="0">
              <a:solidFill>
                <a:srgbClr val="000000"/>
              </a:solidFill>
              <a:uFill>
                <a:solidFill>
                  <a:srgbClr val="FFFFFF"/>
                </a:solidFill>
              </a:uFill>
              <a:latin typeface="Times New Roman"/>
            </a:endParaRPr>
          </a:p>
        </p:txBody>
      </p:sp>
      <p:sp>
        <p:nvSpPr>
          <p:cNvPr id="5" name="Rectangle 4"/>
          <p:cNvSpPr/>
          <p:nvPr/>
        </p:nvSpPr>
        <p:spPr>
          <a:xfrm>
            <a:off x="609506" y="275414"/>
            <a:ext cx="10964033" cy="769441"/>
          </a:xfrm>
          <a:prstGeom prst="rect">
            <a:avLst/>
          </a:prstGeom>
        </p:spPr>
        <p:txBody>
          <a:bodyPr wrap="square">
            <a:spAutoFit/>
          </a:bodyPr>
          <a:lstStyle/>
          <a:p>
            <a:pPr algn="ctr">
              <a:lnSpc>
                <a:spcPct val="100000"/>
              </a:lnSpc>
            </a:pPr>
            <a:r>
              <a:rPr lang="es-ES" sz="4400" b="1" spc="-1" dirty="0" smtClean="0">
                <a:solidFill>
                  <a:srgbClr val="CCECFF"/>
                </a:solidFill>
                <a:uFill>
                  <a:solidFill>
                    <a:srgbClr val="FFFFFF"/>
                  </a:solidFill>
                </a:uFill>
              </a:rPr>
              <a:t>La Geometría Sagrada - Repaso</a:t>
            </a:r>
            <a:endParaRPr lang="es-ES" sz="4400" b="1" spc="-1" dirty="0">
              <a:solidFill>
                <a:srgbClr val="FFFFFF"/>
              </a:solidFill>
              <a:uFill>
                <a:solidFill>
                  <a:srgbClr val="FFFFFF"/>
                </a:solidFill>
              </a:uFill>
            </a:endParaRPr>
          </a:p>
        </p:txBody>
      </p:sp>
    </p:spTree>
    <p:extLst>
      <p:ext uri="{BB962C8B-B14F-4D97-AF65-F5344CB8AC3E}">
        <p14:creationId xmlns:p14="http://schemas.microsoft.com/office/powerpoint/2010/main" val="25211674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609480" y="136800"/>
            <a:ext cx="10972440" cy="1139400"/>
          </a:xfrm>
          <a:prstGeom prst="rect">
            <a:avLst/>
          </a:prstGeom>
          <a:noFill/>
          <a:ln>
            <a:noFill/>
          </a:ln>
        </p:spPr>
        <p:txBody>
          <a:bodyPr anchor="ctr" anchorCtr="1"/>
          <a:lstStyle/>
          <a:p>
            <a:pPr algn="ctr">
              <a:lnSpc>
                <a:spcPct val="100000"/>
              </a:lnSpc>
            </a:pPr>
            <a:r>
              <a:rPr lang="es-US" sz="4400" spc="-1" dirty="0">
                <a:solidFill>
                  <a:schemeClr val="bg1"/>
                </a:solidFill>
                <a:uFill>
                  <a:solidFill>
                    <a:srgbClr val="FFFFFF"/>
                  </a:solidFill>
                </a:uFill>
                <a:latin typeface="Arial"/>
              </a:rPr>
              <a:t>Creación por </a:t>
            </a:r>
            <a:r>
              <a:rPr lang="es-US" sz="4400" spc="-1" dirty="0" smtClean="0">
                <a:solidFill>
                  <a:schemeClr val="bg1"/>
                </a:solidFill>
                <a:uFill>
                  <a:solidFill>
                    <a:srgbClr val="FFFFFF"/>
                  </a:solidFill>
                </a:uFill>
                <a:latin typeface="Arial"/>
              </a:rPr>
              <a:t>Geometría</a:t>
            </a:r>
            <a:endParaRPr lang="es-US" sz="1800" b="0" strike="noStrike" spc="-1" dirty="0">
              <a:solidFill>
                <a:schemeClr val="bg1"/>
              </a:solidFill>
              <a:uFill>
                <a:solidFill>
                  <a:srgbClr val="FFFFFF"/>
                </a:solidFill>
              </a:uFill>
              <a:latin typeface="Arial"/>
            </a:endParaRPr>
          </a:p>
        </p:txBody>
      </p:sp>
      <p:sp>
        <p:nvSpPr>
          <p:cNvPr id="371" name="TextShape 2"/>
          <p:cNvSpPr txBox="1"/>
          <p:nvPr/>
        </p:nvSpPr>
        <p:spPr>
          <a:xfrm>
            <a:off x="609480" y="1602137"/>
            <a:ext cx="10972440" cy="4318977"/>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En el principio, era Dios…</a:t>
            </a:r>
          </a:p>
          <a:p>
            <a:pPr marL="343080" indent="-342720">
              <a:lnSpc>
                <a:spcPct val="100000"/>
              </a:lnSpc>
              <a:buClr>
                <a:srgbClr val="99FF99"/>
              </a:buClr>
              <a:buSzPct val="80000"/>
              <a:buFont typeface="Wingdings" charset="2"/>
              <a:buChar char=""/>
            </a:pPr>
            <a:r>
              <a:rPr lang="es-US" sz="3200" spc="-1" dirty="0">
                <a:solidFill>
                  <a:srgbClr val="FFFFFF"/>
                </a:solidFill>
                <a:uFill>
                  <a:solidFill>
                    <a:srgbClr val="FFFFFF"/>
                  </a:solidFill>
                </a:uFill>
                <a:latin typeface="Arial"/>
              </a:rPr>
              <a:t> Dios para crear, se contrajo…</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Creando espacio dentro de Él…</a:t>
            </a:r>
          </a:p>
          <a:p>
            <a:pPr marL="343080" indent="-342720">
              <a:lnSpc>
                <a:spcPct val="100000"/>
              </a:lnSpc>
              <a:buClr>
                <a:srgbClr val="99FF99"/>
              </a:buClr>
              <a:buSzPct val="80000"/>
              <a:buFont typeface="Wingdings" charset="2"/>
              <a:buChar char=""/>
            </a:pPr>
            <a:r>
              <a:rPr lang="es-US" sz="3200" spc="-1" dirty="0">
                <a:solidFill>
                  <a:srgbClr val="FFFFFF"/>
                </a:solidFill>
                <a:uFill>
                  <a:solidFill>
                    <a:srgbClr val="FFFFFF"/>
                  </a:solidFill>
                </a:uFill>
                <a:latin typeface="Arial"/>
              </a:rPr>
              <a:t> En el espacio apareció un punto…</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El punto comenzó a moverse… </a:t>
            </a:r>
          </a:p>
          <a:p>
            <a:pPr marL="343080" indent="-342720">
              <a:lnSpc>
                <a:spcPct val="100000"/>
              </a:lnSpc>
              <a:buClr>
                <a:srgbClr val="99FF99"/>
              </a:buClr>
              <a:buSzPct val="80000"/>
              <a:buFont typeface="Wingdings" charset="2"/>
              <a:buChar char=""/>
            </a:pPr>
            <a:r>
              <a:rPr lang="es-US" sz="3200" spc="-1" dirty="0">
                <a:solidFill>
                  <a:srgbClr val="FFFFFF"/>
                </a:solidFill>
                <a:uFill>
                  <a:solidFill>
                    <a:srgbClr val="FFFFFF"/>
                  </a:solidFill>
                </a:uFill>
                <a:latin typeface="Arial"/>
              </a:rPr>
              <a:t> El punto creó una línea en su movimiento…</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La línea viajó en curva hasta que regresó al mismo punto  de donde empezó…</a:t>
            </a:r>
          </a:p>
        </p:txBody>
      </p:sp>
      <p:sp>
        <p:nvSpPr>
          <p:cNvPr id="372" name="TextShape 3"/>
          <p:cNvSpPr txBox="1"/>
          <p:nvPr/>
        </p:nvSpPr>
        <p:spPr>
          <a:xfrm>
            <a:off x="8737560" y="6245280"/>
            <a:ext cx="2844360" cy="475920"/>
          </a:xfrm>
          <a:prstGeom prst="rect">
            <a:avLst/>
          </a:prstGeom>
          <a:noFill/>
          <a:ln>
            <a:noFill/>
          </a:ln>
        </p:spPr>
        <p:txBody>
          <a:bodyPr anchor="b"/>
          <a:lstStyle/>
          <a:p>
            <a:pPr algn="r">
              <a:lnSpc>
                <a:spcPct val="100000"/>
              </a:lnSpc>
            </a:pPr>
            <a:fld id="{23D57B76-9CF7-4E54-927C-90C760C68F49}" type="slidenum">
              <a:rPr lang="es-US" sz="1400" b="0" strike="noStrike" spc="-1">
                <a:solidFill>
                  <a:srgbClr val="FFFFFF"/>
                </a:solidFill>
                <a:uFill>
                  <a:solidFill>
                    <a:srgbClr val="FFFFFF"/>
                  </a:solidFill>
                </a:uFill>
                <a:latin typeface="Arial"/>
              </a:rPr>
              <a:t>7</a:t>
            </a:fld>
            <a:endParaRPr lang="es-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2418494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2103B461-323C-4912-BFFD-C3758266208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 xmlns:a16="http://schemas.microsoft.com/office/drawing/2014/main" id="{FBC21318-F4F4-4524-95D1-6B7FE0A788A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 xmlns:a16="http://schemas.microsoft.com/office/drawing/2014/main" id="{D9FFA8E5-974F-409E-89C6-E185BD90933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 xmlns:a16="http://schemas.microsoft.com/office/drawing/2014/main" id="{C384E2B1-7008-45EE-9F2E-FEF3A089780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 xmlns:a16="http://schemas.microsoft.com/office/drawing/2014/main" id="{D4563410-7FE9-4955-89C6-0FB9326CD3A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 xmlns:a16="http://schemas.microsoft.com/office/drawing/2014/main" id="{3AD14C0E-D5DF-4BDC-BD92-642CFF18018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1" name="Rectangle 30">
            <a:extLst>
              <a:ext uri="{FF2B5EF4-FFF2-40B4-BE49-F238E27FC236}">
                <a16:creationId xmlns="" xmlns:a16="http://schemas.microsoft.com/office/drawing/2014/main" id="{9A212F8F-D812-4A16-BE82-F3500DE321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nip Diagonal Corner Rectangle 24">
            <a:extLst>
              <a:ext uri="{FF2B5EF4-FFF2-40B4-BE49-F238E27FC236}">
                <a16:creationId xmlns="" xmlns:a16="http://schemas.microsoft.com/office/drawing/2014/main" id="{D2CF1D1B-04ED-443D-A9FE-68BF8859B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wall, sky&#10;&#10;Description automatically generated">
            <a:extLst>
              <a:ext uri="{FF2B5EF4-FFF2-40B4-BE49-F238E27FC236}">
                <a16:creationId xmlns="" xmlns:a16="http://schemas.microsoft.com/office/drawing/2014/main" id="{9098E58F-573E-4EA5-987A-429FAEC5DDCA}"/>
              </a:ext>
            </a:extLst>
          </p:cNvPr>
          <p:cNvPicPr>
            <a:picLocks noChangeAspect="1"/>
          </p:cNvPicPr>
          <p:nvPr/>
        </p:nvPicPr>
        <p:blipFill rotWithShape="1">
          <a:blip r:embed="rId2">
            <a:extLst>
              <a:ext uri="{28A0092B-C50C-407E-A947-70E740481C1C}">
                <a14:useLocalDpi xmlns:a14="http://schemas.microsoft.com/office/drawing/2010/main" val="0"/>
              </a:ext>
            </a:extLst>
          </a:blip>
          <a:srcRect t="11698" r="2" b="11706"/>
          <a:stretch/>
        </p:blipFill>
        <p:spPr>
          <a:xfrm>
            <a:off x="792480" y="786117"/>
            <a:ext cx="10607040" cy="4956048"/>
          </a:xfrm>
          <a:custGeom>
            <a:avLst/>
            <a:gdLst>
              <a:gd name="connsiteX0" fmla="*/ 497480 w 10607040"/>
              <a:gd name="connsiteY0" fmla="*/ 0 h 4956048"/>
              <a:gd name="connsiteX1" fmla="*/ 10607040 w 10607040"/>
              <a:gd name="connsiteY1" fmla="*/ 0 h 4956048"/>
              <a:gd name="connsiteX2" fmla="*/ 10607040 w 10607040"/>
              <a:gd name="connsiteY2" fmla="*/ 4485407 h 4956048"/>
              <a:gd name="connsiteX3" fmla="*/ 10131692 w 10607040"/>
              <a:gd name="connsiteY3" fmla="*/ 4956048 h 4956048"/>
              <a:gd name="connsiteX4" fmla="*/ 0 w 10607040"/>
              <a:gd name="connsiteY4" fmla="*/ 4956048 h 4956048"/>
              <a:gd name="connsiteX5" fmla="*/ 0 w 10607040"/>
              <a:gd name="connsiteY5" fmla="*/ 492554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
        <p:nvSpPr>
          <p:cNvPr id="6" name="TextBox 5">
            <a:extLst>
              <a:ext uri="{FF2B5EF4-FFF2-40B4-BE49-F238E27FC236}">
                <a16:creationId xmlns="" xmlns:a16="http://schemas.microsoft.com/office/drawing/2014/main" id="{9B3CB31B-7866-4114-82A9-FF689912868B}"/>
              </a:ext>
            </a:extLst>
          </p:cNvPr>
          <p:cNvSpPr txBox="1"/>
          <p:nvPr/>
        </p:nvSpPr>
        <p:spPr>
          <a:xfrm>
            <a:off x="3801793" y="6145768"/>
            <a:ext cx="4588413" cy="382514"/>
          </a:xfrm>
          <a:prstGeom prst="rect">
            <a:avLst/>
          </a:prstGeom>
          <a:noFill/>
        </p:spPr>
        <p:txBody>
          <a:bodyPr wrap="square" rtlCol="0">
            <a:spAutoFit/>
          </a:bodyPr>
          <a:lstStyle/>
          <a:p>
            <a:r>
              <a:rPr lang="es-US" dirty="0"/>
              <a:t>Caligrafía Zen Japonesa – La Creación                  </a:t>
            </a:r>
          </a:p>
        </p:txBody>
      </p:sp>
    </p:spTree>
    <p:extLst>
      <p:ext uri="{BB962C8B-B14F-4D97-AF65-F5344CB8AC3E}">
        <p14:creationId xmlns:p14="http://schemas.microsoft.com/office/powerpoint/2010/main" val="108462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 name="TextShape 3"/>
          <p:cNvSpPr txBox="1"/>
          <p:nvPr/>
        </p:nvSpPr>
        <p:spPr>
          <a:xfrm>
            <a:off x="8737560" y="6245280"/>
            <a:ext cx="2844360" cy="475920"/>
          </a:xfrm>
          <a:prstGeom prst="rect">
            <a:avLst/>
          </a:prstGeom>
          <a:noFill/>
          <a:ln>
            <a:noFill/>
          </a:ln>
        </p:spPr>
        <p:txBody>
          <a:bodyPr anchor="b"/>
          <a:lstStyle/>
          <a:p>
            <a:pPr algn="r">
              <a:lnSpc>
                <a:spcPct val="100000"/>
              </a:lnSpc>
            </a:pPr>
            <a:fld id="{EEA65020-DBF9-4D35-BC42-B1EDC0A1AFB5}" type="slidenum">
              <a:rPr lang="es-US" sz="1400" b="0" strike="noStrike" spc="-1">
                <a:solidFill>
                  <a:srgbClr val="FFFFFF"/>
                </a:solidFill>
                <a:uFill>
                  <a:solidFill>
                    <a:srgbClr val="FFFFFF"/>
                  </a:solidFill>
                </a:uFill>
                <a:latin typeface="Arial"/>
              </a:rPr>
              <a:t>9</a:t>
            </a:fld>
            <a:endParaRPr lang="es-US" sz="1400" b="0" strike="noStrike" spc="-1" dirty="0">
              <a:solidFill>
                <a:srgbClr val="000000"/>
              </a:solidFill>
              <a:uFill>
                <a:solidFill>
                  <a:srgbClr val="FFFFFF"/>
                </a:solidFill>
              </a:uFill>
              <a:latin typeface="Times New Roman"/>
            </a:endParaRPr>
          </a:p>
        </p:txBody>
      </p:sp>
      <p:sp>
        <p:nvSpPr>
          <p:cNvPr id="2" name="Rectangle 1"/>
          <p:cNvSpPr/>
          <p:nvPr/>
        </p:nvSpPr>
        <p:spPr>
          <a:xfrm>
            <a:off x="529018" y="196985"/>
            <a:ext cx="10964033" cy="769441"/>
          </a:xfrm>
          <a:prstGeom prst="rect">
            <a:avLst/>
          </a:prstGeom>
        </p:spPr>
        <p:txBody>
          <a:bodyPr wrap="square">
            <a:spAutoFit/>
          </a:bodyPr>
          <a:lstStyle/>
          <a:p>
            <a:pPr algn="ctr">
              <a:lnSpc>
                <a:spcPct val="100000"/>
              </a:lnSpc>
            </a:pPr>
            <a:r>
              <a:rPr lang="es-ES" sz="4400" b="1" spc="-1" dirty="0" smtClean="0">
                <a:solidFill>
                  <a:srgbClr val="CCECFF"/>
                </a:solidFill>
                <a:uFill>
                  <a:solidFill>
                    <a:srgbClr val="FFFFFF"/>
                  </a:solidFill>
                </a:uFill>
              </a:rPr>
              <a:t>La Geometría Sagrada</a:t>
            </a:r>
            <a:endParaRPr lang="es-ES" sz="4400" b="1" spc="-1" dirty="0">
              <a:solidFill>
                <a:srgbClr val="FFFFFF"/>
              </a:solidFill>
              <a:uFill>
                <a:solidFill>
                  <a:srgbClr val="FFFFFF"/>
                </a:solidFill>
              </a:uFill>
            </a:endParaRPr>
          </a:p>
        </p:txBody>
      </p:sp>
      <p:sp>
        <p:nvSpPr>
          <p:cNvPr id="3" name="TextBox 2"/>
          <p:cNvSpPr txBox="1"/>
          <p:nvPr/>
        </p:nvSpPr>
        <p:spPr>
          <a:xfrm>
            <a:off x="3756433" y="978157"/>
            <a:ext cx="4340647" cy="461665"/>
          </a:xfrm>
          <a:prstGeom prst="rect">
            <a:avLst/>
          </a:prstGeom>
          <a:noFill/>
        </p:spPr>
        <p:txBody>
          <a:bodyPr wrap="square" rtlCol="0">
            <a:spAutoFit/>
          </a:bodyPr>
          <a:lstStyle/>
          <a:p>
            <a:pPr algn="ctr"/>
            <a:r>
              <a:rPr lang="es-ES" sz="2400" dirty="0" smtClean="0">
                <a:solidFill>
                  <a:schemeClr val="bg1"/>
                </a:solidFill>
              </a:rPr>
              <a:t>Figuras Geométricas Básicas</a:t>
            </a:r>
            <a:endParaRPr lang="es-ES" sz="2400" dirty="0">
              <a:solidFill>
                <a:schemeClr val="bg1"/>
              </a:solidFill>
            </a:endParaRPr>
          </a:p>
        </p:txBody>
      </p:sp>
      <p:pic>
        <p:nvPicPr>
          <p:cNvPr id="8" name="Content Placeholder 4"/>
          <p:cNvPicPr/>
          <p:nvPr/>
        </p:nvPicPr>
        <p:blipFill>
          <a:blip r:embed="rId2"/>
          <a:stretch/>
        </p:blipFill>
        <p:spPr>
          <a:xfrm>
            <a:off x="709690" y="2175040"/>
            <a:ext cx="1564397" cy="1568388"/>
          </a:xfrm>
          <a:prstGeom prst="rect">
            <a:avLst/>
          </a:prstGeom>
          <a:ln>
            <a:noFill/>
          </a:ln>
        </p:spPr>
      </p:pic>
      <p:pic>
        <p:nvPicPr>
          <p:cNvPr id="9" name="Content Placeholder 5"/>
          <p:cNvPicPr/>
          <p:nvPr/>
        </p:nvPicPr>
        <p:blipFill>
          <a:blip r:embed="rId3"/>
          <a:stretch/>
        </p:blipFill>
        <p:spPr>
          <a:xfrm>
            <a:off x="2757282" y="2167067"/>
            <a:ext cx="1661383" cy="1568388"/>
          </a:xfrm>
          <a:prstGeom prst="rect">
            <a:avLst/>
          </a:prstGeom>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319" y="2149248"/>
            <a:ext cx="1853272" cy="158620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8254" y="2149247"/>
            <a:ext cx="1620136" cy="158620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596" y="2149247"/>
            <a:ext cx="1575118" cy="158234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1994" y="4140613"/>
            <a:ext cx="1545199" cy="158234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0716" y="4216973"/>
            <a:ext cx="1578633" cy="152348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0843" y="4244166"/>
            <a:ext cx="1537943" cy="1537943"/>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37560" y="4255897"/>
            <a:ext cx="1534857" cy="1514483"/>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4088</TotalTime>
  <Words>3168</Words>
  <Application>Microsoft Office PowerPoint</Application>
  <PresentationFormat>Widescreen</PresentationFormat>
  <Paragraphs>255</Paragraphs>
  <Slides>34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Ameretto Condensed</vt:lpstr>
      <vt:lpstr>Arial</vt:lpstr>
      <vt:lpstr>DejaVu Sans</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tienen en común La Geometría Sagrada, la Kabbalah y la Física Cuántica?</dc:title>
  <dc:subject/>
  <dc:creator>Susana Fortun</dc:creator>
  <dc:description/>
  <cp:lastModifiedBy>Ayessa Lopez</cp:lastModifiedBy>
  <cp:revision>235</cp:revision>
  <dcterms:created xsi:type="dcterms:W3CDTF">2019-06-04T15:33:08Z</dcterms:created>
  <dcterms:modified xsi:type="dcterms:W3CDTF">2020-08-02T00:34:40Z</dcterms:modified>
  <dc:language>es-US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35</vt:i4>
  </property>
</Properties>
</file>